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1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1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97.png" ContentType="image/png"/>
  <Override PartName="/ppt/media/image48.tif" ContentType="image/tiff"/>
  <Override PartName="/ppt/media/image96.png" ContentType="image/png"/>
  <Override PartName="/ppt/media/image47.tif" ContentType="image/tiff"/>
  <Override PartName="/ppt/media/image101.png" ContentType="image/png"/>
  <Override PartName="/ppt/media/image95.png" ContentType="image/png"/>
  <Override PartName="/ppt/media/image46.tif" ContentType="image/tiff"/>
  <Override PartName="/ppt/media/image100.png" ContentType="image/png"/>
  <Override PartName="/ppt/media/image88.png" ContentType="image/png"/>
  <Override PartName="/ppt/media/image39.tif" ContentType="image/tiff"/>
  <Override PartName="/ppt/media/image87.png" ContentType="image/png"/>
  <Override PartName="/ppt/media/image38.tif" ContentType="image/tiff"/>
  <Override PartName="/ppt/media/image86.png" ContentType="image/png"/>
  <Override PartName="/ppt/media/image37.tif" ContentType="image/tiff"/>
  <Override PartName="/ppt/media/image85.png" ContentType="image/png"/>
  <Override PartName="/ppt/media/image36.tif" ContentType="image/tiff"/>
  <Override PartName="/ppt/media/image78.png" ContentType="image/png"/>
  <Override PartName="/ppt/media/image29.tif" ContentType="image/tiff"/>
  <Override PartName="/ppt/media/image77.png" ContentType="image/png"/>
  <Override PartName="/ppt/media/image28.tif" ContentType="image/tiff"/>
  <Override PartName="/ppt/media/image76.png" ContentType="image/png"/>
  <Override PartName="/ppt/media/image27.tif" ContentType="image/tiff"/>
  <Override PartName="/ppt/media/image75.png" ContentType="image/png"/>
  <Override PartName="/ppt/media/image26.tif" ContentType="image/tiff"/>
  <Override PartName="/ppt/media/image143.jpeg" ContentType="image/jpeg"/>
  <Override PartName="/ppt/media/image72.tif" ContentType="image/tiff"/>
  <Override PartName="/ppt/media/image71.tif" ContentType="image/tiff"/>
  <Override PartName="/ppt/media/image70.tif" ContentType="image/tiff"/>
  <Override PartName="/ppt/media/image18.png" ContentType="image/png"/>
  <Override PartName="/ppt/media/image69.tif" ContentType="image/tiff"/>
  <Override PartName="/ppt/media/image68.tif" ContentType="image/tiff"/>
  <Override PartName="/ppt/media/image122.png" ContentType="image/png"/>
  <Override PartName="/ppt/media/image67.tif" ContentType="image/tiff"/>
  <Override PartName="/ppt/media/image121.png" ContentType="image/png"/>
  <Override PartName="/ppt/media/image66.tif" ContentType="image/tiff"/>
  <Override PartName="/ppt/media/image120.png" ContentType="image/png"/>
  <Override PartName="/ppt/media/image65.tif" ContentType="image/tiff"/>
  <Override PartName="/ppt/media/image64.tif" ContentType="image/tiff"/>
  <Override PartName="/ppt/media/image63.tif" ContentType="image/tiff"/>
  <Override PartName="/ppt/media/image62.tif" ContentType="image/tiff"/>
  <Override PartName="/ppt/media/image61.tif" ContentType="image/tiff"/>
  <Override PartName="/ppt/media/image89.png" ContentType="image/png"/>
  <Override PartName="/ppt/media/image60.tif" ContentType="image/tiff"/>
  <Override PartName="/ppt/media/image59.tif" ContentType="image/tiff"/>
  <Override PartName="/ppt/media/image113.png" ContentType="image/png"/>
  <Override PartName="/ppt/media/image58.tif" ContentType="image/tiff"/>
  <Override PartName="/ppt/media/image57.tif" ContentType="image/tiff"/>
  <Override PartName="/ppt/media/image111.png" ContentType="image/png"/>
  <Override PartName="/ppt/media/image56.tif" ContentType="image/tiff"/>
  <Override PartName="/ppt/media/image110.png" ContentType="image/png"/>
  <Override PartName="/ppt/media/image55.tif" ContentType="image/tiff"/>
  <Override PartName="/ppt/media/image54.tif" ContentType="image/tiff"/>
  <Override PartName="/ppt/media/image15.png" ContentType="image/png"/>
  <Override PartName="/ppt/media/image123.jpeg" ContentType="image/jpeg"/>
  <Override PartName="/ppt/media/image109.png" ContentType="image/png"/>
  <Override PartName="/ppt/media/image25.tif" ContentType="image/tiff"/>
  <Override PartName="/ppt/media/image74.png" ContentType="image/png"/>
  <Override PartName="/ppt/media/image130.png" ContentType="image/png"/>
  <Override PartName="/ppt/media/image16.png" ContentType="image/png"/>
  <Override PartName="/ppt/media/image99.png" ContentType="image/png"/>
  <Override PartName="/ppt/media/image104.png" ContentType="image/png"/>
  <Override PartName="/ppt/media/image112.jpeg" ContentType="image/jpeg"/>
  <Override PartName="/ppt/media/image116.png" ContentType="image/png"/>
  <Override PartName="/ppt/media/image106.png" ContentType="image/png"/>
  <Override PartName="/ppt/media/image17.png" ContentType="image/png"/>
  <Override PartName="/ppt/media/image114.png" ContentType="image/png"/>
  <Override PartName="/ppt/media/image115.png" ContentType="image/png"/>
  <Override PartName="/ppt/media/image30.tif" ContentType="image/tiff"/>
  <Override PartName="/ppt/media/image117.png" ContentType="image/png"/>
  <Override PartName="/ppt/media/image118.jpeg" ContentType="image/jpeg"/>
  <Override PartName="/ppt/media/image119.png" ContentType="image/png"/>
  <Override PartName="/ppt/media/image140.png" ContentType="image/png"/>
  <Override PartName="/ppt/media/image125.png" ContentType="image/png"/>
  <Override PartName="/ppt/media/image10.png" ContentType="image/png"/>
  <Override PartName="/ppt/media/image102.jpeg" ContentType="image/jpeg"/>
  <Override PartName="/ppt/media/image135.png" ContentType="image/png"/>
  <Override PartName="/ppt/media/image50.tif" ContentType="image/tiff"/>
  <Override PartName="/ppt/media/image79.png" ContentType="image/png"/>
  <Override PartName="/ppt/media/image105.png" ContentType="image/png"/>
  <Override PartName="/ppt/media/image23.tif" ContentType="image/tiff"/>
  <Override PartName="/ppt/media/image141.png" ContentType="image/png"/>
  <Override PartName="/ppt/media/image126.png" ContentType="image/png"/>
  <Override PartName="/ppt/media/image11.png" ContentType="image/png"/>
  <Override PartName="/ppt/media/image147.png" ContentType="image/png"/>
  <Override PartName="/ppt/media/image134.png" ContentType="image/png"/>
  <Override PartName="/ppt/media/media148.mp4" ContentType="video/mp4"/>
  <Override PartName="/ppt/media/image19.tif" ContentType="image/tiff"/>
  <Override PartName="/ppt/media/image108.png" ContentType="image/png"/>
  <Override PartName="/ppt/media/image107.jpeg" ContentType="image/jpeg"/>
  <Override PartName="/ppt/media/image142.png" ContentType="image/png"/>
  <Override PartName="/ppt/media/image127.png" ContentType="image/png"/>
  <Override PartName="/ppt/media/image12.png" ContentType="image/png"/>
  <Override PartName="/ppt/media/image144.png" ContentType="image/png"/>
  <Override PartName="/ppt/media/image136.jpeg" ContentType="image/jpeg"/>
  <Override PartName="/ppt/media/image146.png" ContentType="image/png"/>
  <Override PartName="/ppt/media/image145.png" ContentType="image/png"/>
  <Override PartName="/ppt/media/image133.png" ContentType="image/png"/>
  <Override PartName="/ppt/media/image132.png" ContentType="image/png"/>
  <Override PartName="/ppt/media/image131.png" ContentType="image/png"/>
  <Override PartName="/ppt/media/image24.tif" ContentType="image/tiff"/>
  <Override PartName="/ppt/media/image73.png" ContentType="image/png"/>
  <Override PartName="/ppt/media/image129.jpeg" ContentType="image/jpeg"/>
  <Override PartName="/ppt/media/image137.png" ContentType="image/png"/>
  <Override PartName="/ppt/media/image52.tif" ContentType="image/tiff"/>
  <Override PartName="/ppt/media/image128.png" ContentType="image/png"/>
  <Override PartName="/ppt/media/image13.png" ContentType="image/png"/>
  <Override PartName="/ppt/media/image124.png" ContentType="image/png"/>
  <Override PartName="/ppt/media/image92.png" ContentType="image/png"/>
  <Override PartName="/ppt/media/image43.tif" ContentType="image/tiff"/>
  <Override PartName="/ppt/media/image7.png" ContentType="image/png"/>
  <Override PartName="/ppt/media/image91.png" ContentType="image/png"/>
  <Override PartName="/ppt/media/image42.tif" ContentType="image/tiff"/>
  <Override PartName="/ppt/media/image6.png" ContentType="image/png"/>
  <Override PartName="/ppt/media/image2.png" ContentType="image/png"/>
  <Override PartName="/ppt/media/image22.tif" ContentType="image/tiff"/>
  <Override PartName="/ppt/media/image14.png" ContentType="image/png"/>
  <Override PartName="/ppt/media/image21.tif" ContentType="image/tiff"/>
  <Override PartName="/ppt/media/image139.png" ContentType="image/png"/>
  <Override PartName="/ppt/media/image3.png" ContentType="image/png"/>
  <Override PartName="/ppt/media/image40.tif" ContentType="image/tiff"/>
  <Override PartName="/ppt/media/image4.png" ContentType="image/png"/>
  <Override PartName="/ppt/media/image90.png" ContentType="image/png"/>
  <Override PartName="/ppt/media/image41.tif" ContentType="image/tiff"/>
  <Override PartName="/ppt/media/image5.png" ContentType="image/png"/>
  <Override PartName="/ppt/media/image31.tif" ContentType="image/tiff"/>
  <Override PartName="/ppt/media/image149.png" ContentType="image/png"/>
  <Override PartName="/ppt/media/image80.png" ContentType="image/png"/>
  <Override PartName="/ppt/media/image84.png" ContentType="image/png"/>
  <Override PartName="/ppt/media/image35.tif" ContentType="image/tiff"/>
  <Override PartName="/ppt/media/image32.tif" ContentType="image/tiff"/>
  <Override PartName="/ppt/media/image81.png" ContentType="image/png"/>
  <Override PartName="/ppt/media/image1.tif" ContentType="image/tiff"/>
  <Override PartName="/ppt/media/image51.tif" ContentType="image/tiff"/>
  <Override PartName="/ppt/media/image33.tif" ContentType="image/tiff"/>
  <Override PartName="/ppt/media/image82.png" ContentType="image/png"/>
  <Override PartName="/ppt/media/image34.tif" ContentType="image/tiff"/>
  <Override PartName="/ppt/media/image83.png" ContentType="image/png"/>
  <Override PartName="/ppt/media/image8.png" ContentType="image/png"/>
  <Override PartName="/ppt/media/image44.tif" ContentType="image/tiff"/>
  <Override PartName="/ppt/media/image93.png" ContentType="image/png"/>
  <Override PartName="/ppt/media/image20.tif" ContentType="image/tiff"/>
  <Override PartName="/ppt/media/image138.png" ContentType="image/png"/>
  <Override PartName="/ppt/media/image53.tif" ContentType="image/tiff"/>
  <Override PartName="/ppt/media/image103.png" ContentType="image/png"/>
  <Override PartName="/ppt/media/image98.png" ContentType="image/png"/>
  <Override PartName="/ppt/media/image49.tif" ContentType="image/tiff"/>
  <Override PartName="/ppt/media/image45.tif" ContentType="image/tiff"/>
  <Override PartName="/ppt/media/image9.png" ContentType="image/png"/>
  <Override PartName="/ppt/media/image94.png" ContentType="image/png"/>
  <Override PartName="/ppt/notesSlides/_rels/notesSlide3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6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60.xml" ContentType="application/vnd.openxmlformats-officedocument.presentationml.slide+xml"/>
  <Override PartName="/ppt/slides/_rels/slide33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5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54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7.xml.rels" ContentType="application/vnd.openxmlformats-package.relationships+xml"/>
  <Override PartName="/ppt/slides/_rels/slide60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57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9.xml.rels" ContentType="application/vnd.openxmlformats-package.relationships+xml"/>
  <Override PartName="/ppt/slides/_rels/slide3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18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56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3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12.xml" ContentType="application/vnd.openxmlformats-officedocument.presentationml.slide+xml"/>
  <Override PartName="/ppt/slides/slide61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49.xml" ContentType="application/vnd.openxmlformats-officedocument.presentationml.slide+xml"/>
  <Override PartName="/ppt/slides/slide15.xml" ContentType="application/vnd.openxmlformats-officedocument.presentationml.slide+xml"/>
  <Override PartName="/ppt/slides/slide48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</p:sldIdLst>
  <p:sldSz cx="13004800" cy="97536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70" Type="http://schemas.openxmlformats.org/officeDocument/2006/relationships/slide" Target="slides/slide60.xml"/><Relationship Id="rId71" Type="http://schemas.openxmlformats.org/officeDocument/2006/relationships/slide" Target="slides/slide6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move the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Click to edit the notes format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&lt;header&gt;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835DB6D-AEA5-4EC5-91E9-28DD6D22B8E7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5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\Pr(X=x, Y=y) = \Pr(X=x)\Pr(Y=y) \qquad \forall x,y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6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\Pr(X=x,Z=z) &amp;= \sum_y \Pr(x,y,z) 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= \sum_y \Pr(x)\Pr(y)\Pr(z|x,y)\\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&amp; = \frac{1}{2} \times \frac{1}{2} \times 0 + \frac{1}{2} \times \frac{1}{2} \times 1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= \frac{1}{4}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62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\Pr(X=x | Y=y ) = \Pr(X = x)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6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\Pr(X=x, Y=y) = \Pr(X=x)\Pr(Y=y) \qquad \forall x,y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6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spcBef>
                <a:spcPts val="400"/>
              </a:spcBef>
            </a:pPr>
            <a:r>
              <a:rPr b="0" lang="pt-BR" sz="1200" spc="-1" strike="noStrike">
                <a:latin typeface="Arial"/>
                <a:ea typeface="Arial"/>
              </a:rPr>
              <a:t>demo</a:t>
            </a:r>
            <a:endParaRPr b="0" lang="pt-BR" sz="12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6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\Pr(X_1,E_1,\dotsc,X_T,E_T) = \Pr(X_1)\Pr(E_1|X_1)\prod_{t=2}^T\Pr(X_t|X_{t-1})\Pr(E_t|X_t)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54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\Pr(X=x|Y=y) = \frac{\Pr(X=x,Y=y)}{\sum_{x'} \Pr(X=x', Y=y)}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7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\Pr(X) \gets \Pr(X|E) \propto \Pr(E|X)\Pr(X)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0560" cy="3427560"/>
          </a:xfrm>
          <a:prstGeom prst="rect">
            <a:avLst/>
          </a:prstGeom>
        </p:spPr>
      </p:sp>
      <p:sp>
        <p:nvSpPr>
          <p:cNvPr id="1156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760" cy="411336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Bayes’ rule can be seen as a way of revising beliefs in light of new information/knowledge: start with P(β), observe α then set P(β)′ = P(β|α)</a:t>
            </a:r>
            <a:endParaRPr b="0" lang="pt-BR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􏰀</a:t>
            </a:r>
            <a:r>
              <a:rPr b="0" lang="pt-BR" sz="2000" spc="-1" strike="noStrike">
                <a:latin typeface="Arial"/>
              </a:rPr>
              <a:t>This way of thinking is known as Bayesian reasoning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4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406080" y="6140880"/>
            <a:ext cx="12192120" cy="0"/>
          </a:xfrm>
          <a:prstGeom prst="line">
            <a:avLst/>
          </a:prstGeom>
          <a:ln w="381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cb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tif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9.tif"/><Relationship Id="rId2" Type="http://schemas.openxmlformats.org/officeDocument/2006/relationships/image" Target="../media/image20.tif"/><Relationship Id="rId3" Type="http://schemas.openxmlformats.org/officeDocument/2006/relationships/image" Target="../media/image21.tif"/><Relationship Id="rId4" Type="http://schemas.openxmlformats.org/officeDocument/2006/relationships/image" Target="../media/image22.tif"/><Relationship Id="rId5" Type="http://schemas.openxmlformats.org/officeDocument/2006/relationships/image" Target="../media/image23.tif"/><Relationship Id="rId6" Type="http://schemas.openxmlformats.org/officeDocument/2006/relationships/image" Target="../media/image24.tif"/><Relationship Id="rId7" Type="http://schemas.openxmlformats.org/officeDocument/2006/relationships/image" Target="../media/image25.tif"/><Relationship Id="rId8" Type="http://schemas.openxmlformats.org/officeDocument/2006/relationships/image" Target="../media/image26.tif"/><Relationship Id="rId9" Type="http://schemas.openxmlformats.org/officeDocument/2006/relationships/image" Target="../media/image27.tif"/><Relationship Id="rId10" Type="http://schemas.openxmlformats.org/officeDocument/2006/relationships/image" Target="../media/image28.tif"/><Relationship Id="rId11" Type="http://schemas.openxmlformats.org/officeDocument/2006/relationships/image" Target="../media/image29.tif"/><Relationship Id="rId12" Type="http://schemas.openxmlformats.org/officeDocument/2006/relationships/image" Target="../media/image30.tif"/><Relationship Id="rId13" Type="http://schemas.openxmlformats.org/officeDocument/2006/relationships/image" Target="../media/image31.tif"/><Relationship Id="rId14" Type="http://schemas.openxmlformats.org/officeDocument/2006/relationships/image" Target="../media/image32.tif"/><Relationship Id="rId15" Type="http://schemas.openxmlformats.org/officeDocument/2006/relationships/image" Target="../media/image33.tif"/><Relationship Id="rId16" Type="http://schemas.openxmlformats.org/officeDocument/2006/relationships/image" Target="../media/image34.tif"/><Relationship Id="rId17" Type="http://schemas.openxmlformats.org/officeDocument/2006/relationships/image" Target="../media/image35.tif"/><Relationship Id="rId18" Type="http://schemas.openxmlformats.org/officeDocument/2006/relationships/image" Target="../media/image36.tif"/><Relationship Id="rId19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image" Target="../media/image38.tif"/><Relationship Id="rId3" Type="http://schemas.openxmlformats.org/officeDocument/2006/relationships/image" Target="../media/image39.tif"/><Relationship Id="rId4" Type="http://schemas.openxmlformats.org/officeDocument/2006/relationships/image" Target="../media/image40.tif"/><Relationship Id="rId5" Type="http://schemas.openxmlformats.org/officeDocument/2006/relationships/image" Target="../media/image41.tif"/><Relationship Id="rId6" Type="http://schemas.openxmlformats.org/officeDocument/2006/relationships/image" Target="../media/image42.tif"/><Relationship Id="rId7" Type="http://schemas.openxmlformats.org/officeDocument/2006/relationships/image" Target="../media/image43.tif"/><Relationship Id="rId8" Type="http://schemas.openxmlformats.org/officeDocument/2006/relationships/image" Target="../media/image44.tif"/><Relationship Id="rId9" Type="http://schemas.openxmlformats.org/officeDocument/2006/relationships/image" Target="../media/image45.tif"/><Relationship Id="rId10" Type="http://schemas.openxmlformats.org/officeDocument/2006/relationships/image" Target="../media/image46.tif"/><Relationship Id="rId11" Type="http://schemas.openxmlformats.org/officeDocument/2006/relationships/image" Target="../media/image47.tif"/><Relationship Id="rId12" Type="http://schemas.openxmlformats.org/officeDocument/2006/relationships/image" Target="../media/image48.tif"/><Relationship Id="rId13" Type="http://schemas.openxmlformats.org/officeDocument/2006/relationships/image" Target="../media/image49.tif"/><Relationship Id="rId14" Type="http://schemas.openxmlformats.org/officeDocument/2006/relationships/image" Target="../media/image50.tif"/><Relationship Id="rId15" Type="http://schemas.openxmlformats.org/officeDocument/2006/relationships/image" Target="../media/image51.tif"/><Relationship Id="rId16" Type="http://schemas.openxmlformats.org/officeDocument/2006/relationships/image" Target="../media/image52.tif"/><Relationship Id="rId17" Type="http://schemas.openxmlformats.org/officeDocument/2006/relationships/image" Target="../media/image53.tif"/><Relationship Id="rId18" Type="http://schemas.openxmlformats.org/officeDocument/2006/relationships/image" Target="../media/image54.tif"/><Relationship Id="rId19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5.tif"/><Relationship Id="rId2" Type="http://schemas.openxmlformats.org/officeDocument/2006/relationships/image" Target="../media/image56.tif"/><Relationship Id="rId3" Type="http://schemas.openxmlformats.org/officeDocument/2006/relationships/image" Target="../media/image57.tif"/><Relationship Id="rId4" Type="http://schemas.openxmlformats.org/officeDocument/2006/relationships/image" Target="../media/image58.tif"/><Relationship Id="rId5" Type="http://schemas.openxmlformats.org/officeDocument/2006/relationships/image" Target="../media/image59.tif"/><Relationship Id="rId6" Type="http://schemas.openxmlformats.org/officeDocument/2006/relationships/image" Target="../media/image60.tif"/><Relationship Id="rId7" Type="http://schemas.openxmlformats.org/officeDocument/2006/relationships/image" Target="../media/image61.tif"/><Relationship Id="rId8" Type="http://schemas.openxmlformats.org/officeDocument/2006/relationships/image" Target="../media/image62.tif"/><Relationship Id="rId9" Type="http://schemas.openxmlformats.org/officeDocument/2006/relationships/image" Target="../media/image63.tif"/><Relationship Id="rId10" Type="http://schemas.openxmlformats.org/officeDocument/2006/relationships/image" Target="../media/image64.tif"/><Relationship Id="rId11" Type="http://schemas.openxmlformats.org/officeDocument/2006/relationships/image" Target="../media/image65.tif"/><Relationship Id="rId12" Type="http://schemas.openxmlformats.org/officeDocument/2006/relationships/image" Target="../media/image66.tif"/><Relationship Id="rId13" Type="http://schemas.openxmlformats.org/officeDocument/2006/relationships/image" Target="../media/image67.tif"/><Relationship Id="rId14" Type="http://schemas.openxmlformats.org/officeDocument/2006/relationships/image" Target="../media/image68.tif"/><Relationship Id="rId15" Type="http://schemas.openxmlformats.org/officeDocument/2006/relationships/image" Target="../media/image69.tif"/><Relationship Id="rId16" Type="http://schemas.openxmlformats.org/officeDocument/2006/relationships/image" Target="../media/image70.tif"/><Relationship Id="rId17" Type="http://schemas.openxmlformats.org/officeDocument/2006/relationships/image" Target="../media/image71.tif"/><Relationship Id="rId18" Type="http://schemas.openxmlformats.org/officeDocument/2006/relationships/image" Target="../media/image72.tif"/><Relationship Id="rId19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slideLayout" Target="../slideLayouts/slideLayout6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07.jpe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slideLayout" Target="../slideLayouts/slideLayout6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12.jpe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slideLayout" Target="../slideLayouts/slideLayout61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18.jpe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slideLayout" Target="../slideLayouts/slideLayout61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23.jpe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slideLayout" Target="../slideLayouts/slideLayout61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29.jpeg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36.jpe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38.pn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40.png"/><Relationship Id="rId2" Type="http://schemas.openxmlformats.org/officeDocument/2006/relationships/slideLayout" Target="../slideLayouts/slideLayout2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slideLayout" Target="../slideLayouts/slideLayout2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slideLayout" Target="../slideLayouts/slideLayout2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43.jpe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slideLayout" Target="../slideLayouts/slideLayout7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video" Target="../media/media148.mp4"/><Relationship Id="rId2" Type="http://schemas.microsoft.com/office/2007/relationships/media" Target="../media/media148.mp4"/><Relationship Id="rId3" Type="http://schemas.openxmlformats.org/officeDocument/2006/relationships/image" Target="../media/image149.png"/><Relationship Id="rId4" Type="http://schemas.openxmlformats.org/officeDocument/2006/relationships/slideLayout" Target="../slideLayouts/slideLayout8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Image" descr="Image"/>
          <p:cNvPicPr/>
          <p:nvPr/>
        </p:nvPicPr>
        <p:blipFill>
          <a:blip r:embed="rId1"/>
          <a:stretch/>
        </p:blipFill>
        <p:spPr>
          <a:xfrm>
            <a:off x="-2167560" y="36000"/>
            <a:ext cx="17338320" cy="9752040"/>
          </a:xfrm>
          <a:prstGeom prst="rect">
            <a:avLst/>
          </a:prstGeom>
          <a:ln w="12600">
            <a:noFill/>
          </a:ln>
        </p:spPr>
      </p:pic>
      <p:sp>
        <p:nvSpPr>
          <p:cNvPr id="312" name="Line 1"/>
          <p:cNvSpPr/>
          <p:nvPr/>
        </p:nvSpPr>
        <p:spPr>
          <a:xfrm>
            <a:off x="406080" y="6140880"/>
            <a:ext cx="12192120" cy="0"/>
          </a:xfrm>
          <a:prstGeom prst="line">
            <a:avLst/>
          </a:prstGeom>
          <a:ln w="381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"/>
          <p:cNvSpPr/>
          <p:nvPr/>
        </p:nvSpPr>
        <p:spPr>
          <a:xfrm>
            <a:off x="406440" y="6426360"/>
            <a:ext cx="12190680" cy="2703600"/>
          </a:xfrm>
          <a:prstGeom prst="rect">
            <a:avLst/>
          </a:prstGeom>
          <a:solidFill>
            <a:srgbClr val="000000">
              <a:alpha val="3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224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Inteligência Artificial</a:t>
            </a:r>
            <a:endParaRPr b="0" lang="pt-BR" sz="1224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406440" y="4267080"/>
            <a:ext cx="12190680" cy="1801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 Bold"/>
                <a:ea typeface="DIN Alternate Bold"/>
              </a:rPr>
              <a:t>MAC 425 / 5739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-1693440" y="676800"/>
            <a:ext cx="16484400" cy="758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5400" spc="59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raciocínio probabilístico temporal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316" name="CustomShape 5"/>
          <p:cNvSpPr/>
          <p:nvPr/>
        </p:nvSpPr>
        <p:spPr>
          <a:xfrm>
            <a:off x="8238240" y="178200"/>
            <a:ext cx="62341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Robot &amp; Frank (2012)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7" name="CustomShape 6"/>
          <p:cNvSpPr/>
          <p:nvPr/>
        </p:nvSpPr>
        <p:spPr>
          <a:xfrm>
            <a:off x="415080" y="9174240"/>
            <a:ext cx="220140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Cap. 15 do AIMA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exemplo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317520" y="125748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X: resultado da função abaixo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Distribuição de X?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3362400" y="4496040"/>
            <a:ext cx="5833800" cy="2538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(eps):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random.random() &lt; eps: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1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0</a:t>
            </a:r>
            <a:endParaRPr b="0" lang="pt-BR" sz="3000" spc="-1" strike="noStrike">
              <a:latin typeface="Arial"/>
            </a:endParaRPr>
          </a:p>
        </p:txBody>
      </p:sp>
      <p:graphicFrame>
        <p:nvGraphicFramePr>
          <p:cNvPr id="358" name="Table 4"/>
          <p:cNvGraphicFramePr/>
          <p:nvPr/>
        </p:nvGraphicFramePr>
        <p:xfrm>
          <a:off x="7848720" y="1470960"/>
          <a:ext cx="3200040" cy="2032560"/>
        </p:xfrm>
        <a:graphic>
          <a:graphicData uri="http://schemas.openxmlformats.org/drawingml/2006/table">
            <a:tbl>
              <a:tblPr/>
              <a:tblGrid>
                <a:gridCol w="1600200"/>
                <a:gridCol w="1600200"/>
              </a:tblGrid>
              <a:tr h="6775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Pr(X)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67752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1-eps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7788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1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900" spc="-1" strike="noStrike">
                          <a:solidFill>
                            <a:srgbClr val="838787"/>
                          </a:solidFill>
                          <a:latin typeface="DIN Condensed Bold"/>
                          <a:ea typeface="DIN Condensed Bold"/>
                        </a:rPr>
                        <a:t>eps</a:t>
                      </a:r>
                      <a:endParaRPr b="0" lang="pt-BR" sz="29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9" name="CustomShape 5"/>
          <p:cNvSpPr/>
          <p:nvPr/>
        </p:nvSpPr>
        <p:spPr>
          <a:xfrm>
            <a:off x="2882880" y="7835760"/>
            <a:ext cx="2401560" cy="1268640"/>
          </a:xfrm>
          <a:prstGeom prst="rect">
            <a:avLst/>
          </a:prstGeom>
          <a:solidFill>
            <a:schemeClr val="accent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ffffff"/>
                </a:solidFill>
                <a:latin typeface="DIN Condensed Bold"/>
                <a:ea typeface="DIN Condensed Bold"/>
              </a:rPr>
              <a:t>eps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60" name="CustomShape 6"/>
          <p:cNvSpPr/>
          <p:nvPr/>
        </p:nvSpPr>
        <p:spPr>
          <a:xfrm>
            <a:off x="5277960" y="7835760"/>
            <a:ext cx="4448880" cy="12686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80000"/>
              </a:lnSpc>
            </a:pPr>
            <a:r>
              <a:rPr b="0" lang="pt-BR" sz="2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1-EPS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61" name="CustomShape 7"/>
          <p:cNvSpPr/>
          <p:nvPr/>
        </p:nvSpPr>
        <p:spPr>
          <a:xfrm>
            <a:off x="2095920" y="8053920"/>
            <a:ext cx="58572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r">
              <a:lnSpc>
                <a:spcPct val="80000"/>
              </a:lnSpc>
            </a:pPr>
            <a:r>
              <a:rPr b="0" lang="pt-BR" sz="60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0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62" name="CustomShape 8"/>
          <p:cNvSpPr/>
          <p:nvPr/>
        </p:nvSpPr>
        <p:spPr>
          <a:xfrm>
            <a:off x="9868320" y="8053920"/>
            <a:ext cx="585720" cy="832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r">
              <a:lnSpc>
                <a:spcPct val="80000"/>
              </a:lnSpc>
            </a:pPr>
            <a:r>
              <a:rPr b="0" lang="pt-BR" sz="6000" spc="-1" strike="noStrike">
                <a:solidFill>
                  <a:srgbClr val="838787"/>
                </a:solidFill>
                <a:latin typeface="DIN Condensed Bold"/>
                <a:ea typeface="DIN Condensed Bold"/>
              </a:rPr>
              <a:t>1</a:t>
            </a:r>
            <a:endParaRPr b="0" lang="pt-BR" sz="6000" spc="-1" strike="noStrike">
              <a:latin typeface="Arial"/>
            </a:endParaRPr>
          </a:p>
        </p:txBody>
      </p:sp>
      <p:sp>
        <p:nvSpPr>
          <p:cNvPr id="363" name="CustomShape 9"/>
          <p:cNvSpPr/>
          <p:nvPr/>
        </p:nvSpPr>
        <p:spPr>
          <a:xfrm>
            <a:off x="2900160" y="9206640"/>
            <a:ext cx="67593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random.random() gera número aleatório entre 0 e 1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exemplo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317520" y="125748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Distribuição conjunta?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1379520" y="3606840"/>
            <a:ext cx="3763800" cy="2538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Model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(a,b):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X =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(a)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Y =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(b)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Z = X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or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Y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X,Y,Z    </a:t>
            </a:r>
            <a:endParaRPr b="0" lang="pt-BR" sz="3000" spc="-1" strike="noStrike">
              <a:latin typeface="Arial"/>
            </a:endParaRPr>
          </a:p>
        </p:txBody>
      </p:sp>
      <p:graphicFrame>
        <p:nvGraphicFramePr>
          <p:cNvPr id="367" name="Table 4"/>
          <p:cNvGraphicFramePr/>
          <p:nvPr/>
        </p:nvGraphicFramePr>
        <p:xfrm>
          <a:off x="7531200" y="3860280"/>
          <a:ext cx="4723200" cy="4668480"/>
        </p:xfrm>
        <a:graphic>
          <a:graphicData uri="http://schemas.openxmlformats.org/drawingml/2006/table">
            <a:tbl>
              <a:tblPr/>
              <a:tblGrid>
                <a:gridCol w="1060560"/>
                <a:gridCol w="1060560"/>
                <a:gridCol w="1060560"/>
                <a:gridCol w="1541880"/>
              </a:tblGrid>
              <a:tr h="518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X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Y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Z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Pr(X,Y,Z)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518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(1-a)(1-b)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8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8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8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8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8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a(1-b)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8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0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(1-a)b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1876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1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2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ab</a:t>
                      </a:r>
                      <a:endParaRPr b="0" lang="pt-BR" sz="22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8" name="CustomShape 5"/>
          <p:cNvSpPr/>
          <p:nvPr/>
        </p:nvSpPr>
        <p:spPr>
          <a:xfrm>
            <a:off x="7086240" y="2656080"/>
            <a:ext cx="5613480" cy="527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Pr(X,Y,Z)=Pr(X)Pr(Y|X)Pr(Z|X,Y)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76104 -0.000885 E">
                                      <p:cBhvr>
                                        <p:cTn id="1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06440" y="1822320"/>
            <a:ext cx="12190680" cy="7625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Variáveis X e Y são independentes se</a:t>
            </a:r>
            <a:br/>
            <a:br/>
            <a:br/>
            <a:br/>
            <a:r>
              <a:rPr b="0" lang="pt-BR" sz="1800" spc="-1" strike="noStrike">
                <a:solidFill>
                  <a:srgbClr val="222222"/>
                </a:solidFill>
                <a:latin typeface="Avenir Next Medium"/>
                <a:ea typeface="DejaVu Sans"/>
              </a:rPr>
              <a:t> </a:t>
            </a:r>
            <a:endParaRPr b="0" lang="pt-BR" sz="1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Dizemos que 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distribuição conjunta fatora como produto de marginais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Independência é usada como hipótese de modelo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Simplifica especificação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Diminui complexidade de aprendizagem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independência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71" name="Pr(X=x,_Y=y)_=_P.pdf" descr="Pr(X=x,_Y=y)_=_P.pdf"/>
          <p:cNvPicPr/>
          <p:nvPr/>
        </p:nvPicPr>
        <p:blipFill>
          <a:blip r:embed="rId1"/>
          <a:stretch/>
        </p:blipFill>
        <p:spPr>
          <a:xfrm>
            <a:off x="1378080" y="2756880"/>
            <a:ext cx="10247400" cy="4730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independência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291960" y="14605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X e Y são independentes:  P(X|Y) = P(X)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4619520" y="3606840"/>
            <a:ext cx="3763800" cy="2538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Model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(a,b):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X =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(a)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Y =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(b)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Z = X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or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Y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X,Y,Z   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2608200" y="6715080"/>
            <a:ext cx="7789680" cy="225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4480" rIns="114480" tIns="114480" bIns="1144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Pr(X=x,Y=y,Z=z) = </a:t>
            </a: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        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Pr(Z=z|X=x,Y=y)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Pr(X=x,Y=y)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= </a:t>
            </a: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        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Pr(z|x,y)</a:t>
            </a:r>
            <a:r>
              <a:rPr b="0" lang="pt-BR" sz="3100" spc="-1" strike="noStrike" u="sng">
                <a:solidFill>
                  <a:srgbClr val="ffe989"/>
                </a:solidFill>
                <a:uFillTx/>
                <a:latin typeface="Avenir Next Medium"/>
                <a:ea typeface="Avenir Next Medium"/>
              </a:rPr>
              <a:t>Pr(x)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Pr(y)</a:t>
            </a:r>
            <a:endParaRPr b="0" lang="pt-BR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exemplo: Independência?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377" name="Table 2"/>
          <p:cNvGraphicFramePr/>
          <p:nvPr/>
        </p:nvGraphicFramePr>
        <p:xfrm>
          <a:off x="690120" y="4943520"/>
          <a:ext cx="4346640" cy="2336040"/>
        </p:xfrm>
        <a:graphic>
          <a:graphicData uri="http://schemas.openxmlformats.org/drawingml/2006/table">
            <a:tbl>
              <a:tblPr/>
              <a:tblGrid>
                <a:gridCol w="1630080"/>
                <a:gridCol w="1630080"/>
                <a:gridCol w="1086840"/>
              </a:tblGrid>
              <a:tr h="4658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T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W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P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723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sol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723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chuva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0.1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9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sol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6620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chuva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78" name="Table 3"/>
          <p:cNvGraphicFramePr/>
          <p:nvPr/>
        </p:nvGraphicFramePr>
        <p:xfrm>
          <a:off x="7887600" y="4723560"/>
          <a:ext cx="4587120" cy="2361600"/>
        </p:xfrm>
        <a:graphic>
          <a:graphicData uri="http://schemas.openxmlformats.org/drawingml/2006/table">
            <a:tbl>
              <a:tblPr/>
              <a:tblGrid>
                <a:gridCol w="1720080"/>
                <a:gridCol w="1720080"/>
                <a:gridCol w="1147320"/>
              </a:tblGrid>
              <a:tr h="4658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T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W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P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49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sol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49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chuva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9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sol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0.3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665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chuva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0.2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79" name="Table 4"/>
          <p:cNvGraphicFramePr/>
          <p:nvPr/>
        </p:nvGraphicFramePr>
        <p:xfrm>
          <a:off x="5478120" y="3468960"/>
          <a:ext cx="1828440" cy="1420920"/>
        </p:xfrm>
        <a:graphic>
          <a:graphicData uri="http://schemas.openxmlformats.org/drawingml/2006/table">
            <a:tbl>
              <a:tblPr/>
              <a:tblGrid>
                <a:gridCol w="1097280"/>
                <a:gridCol w="731520"/>
              </a:tblGrid>
              <a:tr h="47628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T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P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683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76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80" name="Table 5"/>
          <p:cNvGraphicFramePr/>
          <p:nvPr/>
        </p:nvGraphicFramePr>
        <p:xfrm>
          <a:off x="5483160" y="6633720"/>
          <a:ext cx="1828440" cy="1420920"/>
        </p:xfrm>
        <a:graphic>
          <a:graphicData uri="http://schemas.openxmlformats.org/drawingml/2006/table">
            <a:tbl>
              <a:tblPr/>
              <a:tblGrid>
                <a:gridCol w="1097280"/>
                <a:gridCol w="731520"/>
              </a:tblGrid>
              <a:tr h="47628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W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P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683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sol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0.6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76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chuva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400" spc="-1" strike="noStrike">
                          <a:solidFill>
                            <a:srgbClr val="e42832"/>
                          </a:solidFill>
                          <a:latin typeface="Calibri"/>
                          <a:ea typeface="Calibri"/>
                        </a:rPr>
                        <a:t>0.4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81" name="Picture 15" descr="Picture 15"/>
          <p:cNvPicPr/>
          <p:nvPr/>
        </p:nvPicPr>
        <p:blipFill>
          <a:blip r:embed="rId1"/>
          <a:stretch/>
        </p:blipFill>
        <p:spPr>
          <a:xfrm>
            <a:off x="2904120" y="4257720"/>
            <a:ext cx="1382040" cy="316800"/>
          </a:xfrm>
          <a:prstGeom prst="rect">
            <a:avLst/>
          </a:prstGeom>
          <a:ln w="12600">
            <a:noFill/>
          </a:ln>
        </p:spPr>
      </p:pic>
      <p:pic>
        <p:nvPicPr>
          <p:cNvPr id="382" name="Picture 91" descr="Picture 91"/>
          <p:cNvPicPr/>
          <p:nvPr/>
        </p:nvPicPr>
        <p:blipFill>
          <a:blip r:embed="rId2"/>
          <a:stretch/>
        </p:blipFill>
        <p:spPr>
          <a:xfrm>
            <a:off x="5887800" y="3065760"/>
            <a:ext cx="779040" cy="316800"/>
          </a:xfrm>
          <a:prstGeom prst="rect">
            <a:avLst/>
          </a:prstGeom>
          <a:ln w="12600">
            <a:noFill/>
          </a:ln>
        </p:spPr>
      </p:pic>
      <p:pic>
        <p:nvPicPr>
          <p:cNvPr id="383" name="Picture 14" descr="Picture 14"/>
          <p:cNvPicPr/>
          <p:nvPr/>
        </p:nvPicPr>
        <p:blipFill>
          <a:blip r:embed="rId3"/>
          <a:stretch/>
        </p:blipFill>
        <p:spPr>
          <a:xfrm>
            <a:off x="5821560" y="6237360"/>
            <a:ext cx="906120" cy="316800"/>
          </a:xfrm>
          <a:prstGeom prst="rect">
            <a:avLst/>
          </a:prstGeom>
          <a:ln w="12600">
            <a:noFill/>
          </a:ln>
        </p:spPr>
      </p:pic>
      <p:pic>
        <p:nvPicPr>
          <p:cNvPr id="384" name="Picture 1" descr="Picture 1"/>
          <p:cNvPicPr/>
          <p:nvPr/>
        </p:nvPicPr>
        <p:blipFill>
          <a:blip r:embed="rId4"/>
          <a:stretch/>
        </p:blipFill>
        <p:spPr>
          <a:xfrm>
            <a:off x="8128080" y="4145400"/>
            <a:ext cx="3818880" cy="3848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exemplo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406440" y="5821200"/>
            <a:ext cx="12190680" cy="3537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Pr(X) requer especificação 2</a:t>
            </a:r>
            <a:r>
              <a:rPr b="0" lang="pt-BR" sz="3400" spc="-1" strike="noStrike" baseline="31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probabilidades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X[0], X[1], …, X[N] independentes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Nesse caso só precisamos de um número </a:t>
            </a:r>
            <a:r>
              <a:rPr b="0" i="1" lang="pt-BR" sz="3400" spc="-1" strike="noStrike">
                <a:solidFill>
                  <a:srgbClr val="ffe989"/>
                </a:solidFill>
                <a:latin typeface="Avenir Next Regular"/>
                <a:ea typeface="Avenir Next Regular"/>
              </a:rPr>
              <a:t>a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3670920" y="1955880"/>
            <a:ext cx="5661360" cy="2538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Model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X = []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for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i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in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range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X.append(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(a) 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X    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406440" y="2697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Z = X </a:t>
            </a:r>
            <a:r>
              <a:rPr b="0" lang="pt-BR" sz="34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xor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Y,  Pr(X)=Pr(Y)=1/2, X e Y independentes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br/>
            <a:br/>
            <a:br/>
            <a:br/>
            <a:br/>
            <a:br/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X e Z são independentes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8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independência não significa falta de relação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90" name="Pr(X=x,Z=z)_&amp;=_s.pdf" descr="Pr(X=x,Z=z)_&amp;=_s.pdf"/>
          <p:cNvPicPr/>
          <p:nvPr/>
        </p:nvPicPr>
        <p:blipFill>
          <a:blip r:embed="rId1"/>
          <a:stretch/>
        </p:blipFill>
        <p:spPr>
          <a:xfrm>
            <a:off x="317520" y="3384360"/>
            <a:ext cx="12368520" cy="21704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06440" y="1822320"/>
            <a:ext cx="12190680" cy="7625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variáveis X e Y são independentes então</a:t>
            </a:r>
            <a:br/>
            <a:br/>
            <a:br/>
            <a:br/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Assume prob. conditional é bem definida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Definição equivalente (se condição acima é satisfeita)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independência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93" name="Pr(X=x_|_Y=y_)_=.pdf" descr="Pr(X=x_|_Y=y_)_=.pdf"/>
          <p:cNvPicPr/>
          <p:nvPr/>
        </p:nvPicPr>
        <p:blipFill>
          <a:blip r:embed="rId1"/>
          <a:stretch/>
        </p:blipFill>
        <p:spPr>
          <a:xfrm>
            <a:off x="3116880" y="3156840"/>
            <a:ext cx="6132600" cy="473040"/>
          </a:xfrm>
          <a:prstGeom prst="rect">
            <a:avLst/>
          </a:prstGeom>
          <a:ln w="12600">
            <a:noFill/>
          </a:ln>
        </p:spPr>
      </p:pic>
      <p:pic>
        <p:nvPicPr>
          <p:cNvPr id="394" name="Pr(Y=y_|_X=x_)_=.pdf" descr="Pr(Y=y_|_X=x_)_=.pdf"/>
          <p:cNvPicPr/>
          <p:nvPr/>
        </p:nvPicPr>
        <p:blipFill>
          <a:blip r:embed="rId2"/>
          <a:stretch/>
        </p:blipFill>
        <p:spPr>
          <a:xfrm>
            <a:off x="3148920" y="4671360"/>
            <a:ext cx="6069240" cy="473040"/>
          </a:xfrm>
          <a:prstGeom prst="rect">
            <a:avLst/>
          </a:prstGeom>
          <a:ln w="12600">
            <a:noFill/>
          </a:ln>
        </p:spPr>
      </p:pic>
      <p:sp>
        <p:nvSpPr>
          <p:cNvPr id="395" name="CustomShape 3"/>
          <p:cNvSpPr/>
          <p:nvPr/>
        </p:nvSpPr>
        <p:spPr>
          <a:xfrm>
            <a:off x="6000840" y="3841200"/>
            <a:ext cx="366480" cy="61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independência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291960" y="14605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X e Y são independentes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98" name="CustomShape 3"/>
          <p:cNvSpPr/>
          <p:nvPr/>
        </p:nvSpPr>
        <p:spPr>
          <a:xfrm>
            <a:off x="4619520" y="3606840"/>
            <a:ext cx="3763800" cy="2538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Model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(a,b):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X =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(a)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Y =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(b)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Z = X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or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Y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X,Y,Z    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99" name="CustomShape 4"/>
          <p:cNvSpPr/>
          <p:nvPr/>
        </p:nvSpPr>
        <p:spPr>
          <a:xfrm>
            <a:off x="197640" y="7343640"/>
            <a:ext cx="11593080" cy="1173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4480" rIns="114480" tIns="114480" bIns="1144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Pr(X=x,Y=y,Z=z) = Pr(X=x)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Pr(Y=y|X=x)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Pr(Z=z|X=x,Y=y)</a:t>
            </a:r>
            <a:br/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                             = Pr(x)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Pr(y)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Pr(z|x,y)</a:t>
            </a:r>
            <a:endParaRPr b="0" lang="pt-BR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06440" y="2275560"/>
            <a:ext cx="12190680" cy="717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Variáveis X e Y são </a:t>
            </a:r>
            <a:r>
              <a:rPr b="0" lang="pt-BR" sz="31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condicionalmente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independentes dado Z se</a:t>
            </a:r>
            <a:br/>
            <a:br/>
            <a:br/>
            <a:br/>
            <a:br/>
            <a:br/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endParaRPr b="0" lang="pt-BR" sz="31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Exemplo:</a:t>
            </a:r>
            <a:br/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br/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31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Pr(Câncer de pulmão | Sexo, Fumante) = Pr(Câncer | Fumante)</a:t>
            </a:r>
            <a:endParaRPr b="0" lang="pt-BR" sz="31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independência condicional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02" name="Pr(X=x,_Y=y_|_Z=.pdf" descr="Pr(X=x,_Y=y_|_Z=.pdf"/>
          <p:cNvPicPr/>
          <p:nvPr/>
        </p:nvPicPr>
        <p:blipFill>
          <a:blip r:embed="rId1"/>
          <a:stretch/>
        </p:blipFill>
        <p:spPr>
          <a:xfrm>
            <a:off x="1149480" y="4126320"/>
            <a:ext cx="10704600" cy="4730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06440" y="67320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contexto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06440" y="1890000"/>
            <a:ext cx="12190680" cy="696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I - Busca em espaço de estados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2800" spc="-1" strike="noStrike">
                <a:solidFill>
                  <a:srgbClr val="4c8945"/>
                </a:solidFill>
                <a:latin typeface="Avenir Next Medium"/>
                <a:ea typeface="Avenir Next Medium"/>
              </a:rPr>
              <a:t>✔︎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</a:t>
            </a: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Parte 2 – Raciocínio Lógico</a:t>
            </a:r>
            <a:endParaRPr b="0" lang="pt-BR" sz="28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Parte 3 - Raciocínio Probabilístico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Raciocínio estático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Raciocínio temporal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Tomada de decisão sob incerteza</a:t>
            </a:r>
            <a:endParaRPr b="0" lang="pt-BR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Parte 4 - Aprendizado de máquina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Mais comum que independência incondicional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Forma mais básica de conhecimento sobre domínio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X e Y são condicionalmente independentes dado Z se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Pr(X,Y|Z) = Pr(X|Z)Pr(Y|Z)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Pr(X|Y,Z) = Pr(X|Z)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Independência condicional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99960" indent="-398520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Trânsito</a:t>
            </a:r>
            <a:endParaRPr b="0" lang="pt-BR" sz="2800" spc="-1" strike="noStrike">
              <a:latin typeface="Arial"/>
            </a:endParaRPr>
          </a:p>
          <a:p>
            <a:pPr marL="399960" indent="-398520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Guarda-chuva</a:t>
            </a:r>
            <a:endParaRPr b="0" lang="pt-BR" sz="2800" spc="-1" strike="noStrike">
              <a:latin typeface="Arial"/>
            </a:endParaRPr>
          </a:p>
          <a:p>
            <a:pPr marL="399960" indent="-398520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Chuva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independência condicional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07" name="Picture 4" descr="Picture 4"/>
          <p:cNvPicPr/>
          <p:nvPr/>
        </p:nvPicPr>
        <p:blipFill>
          <a:blip r:embed="rId1"/>
          <a:stretch/>
        </p:blipFill>
        <p:spPr>
          <a:xfrm>
            <a:off x="2084040" y="4009680"/>
            <a:ext cx="8835120" cy="4580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99960" indent="-398520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Fogo</a:t>
            </a:r>
            <a:endParaRPr b="0" lang="pt-BR" sz="2800" spc="-1" strike="noStrike">
              <a:latin typeface="Arial"/>
            </a:endParaRPr>
          </a:p>
          <a:p>
            <a:pPr marL="399960" indent="-398520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Fumaça</a:t>
            </a:r>
            <a:endParaRPr b="0" lang="pt-BR" sz="2800" spc="-1" strike="noStrike">
              <a:latin typeface="Arial"/>
            </a:endParaRPr>
          </a:p>
          <a:p>
            <a:pPr marL="399960" indent="-398520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Alarme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independência condicional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410" name="Picture 4" descr="Picture 4"/>
          <p:cNvPicPr/>
          <p:nvPr/>
        </p:nvPicPr>
        <p:blipFill>
          <a:blip r:embed="rId1"/>
          <a:stretch/>
        </p:blipFill>
        <p:spPr>
          <a:xfrm>
            <a:off x="365760" y="5215320"/>
            <a:ext cx="6136920" cy="4031280"/>
          </a:xfrm>
          <a:prstGeom prst="rect">
            <a:avLst/>
          </a:prstGeom>
          <a:ln w="12600">
            <a:noFill/>
          </a:ln>
        </p:spPr>
      </p:pic>
      <p:pic>
        <p:nvPicPr>
          <p:cNvPr id="411" name="Picture 5" descr="Picture 5"/>
          <p:cNvPicPr/>
          <p:nvPr/>
        </p:nvPicPr>
        <p:blipFill>
          <a:blip r:embed="rId2"/>
          <a:stretch/>
        </p:blipFill>
        <p:spPr>
          <a:xfrm>
            <a:off x="6627240" y="5168880"/>
            <a:ext cx="8240760" cy="54932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cadeias de markov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13" name="CustomShape 2"/>
          <p:cNvSpPr/>
          <p:nvPr/>
        </p:nvSpPr>
        <p:spPr>
          <a:xfrm>
            <a:off x="2712600" y="2820240"/>
            <a:ext cx="6562080" cy="39085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Model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(p,N):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X[0] = [ (0,0) ]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for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i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in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range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(1,N):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if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(p) == 1: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(1,0) 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else: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(0,1)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X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546480" y="7833960"/>
            <a:ext cx="11911680" cy="70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4480" rIns="114480" tIns="114480" bIns="1144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,X</a:t>
            </a:r>
            <a:r>
              <a:rPr b="0" lang="pt-BR" sz="31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)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…Pr(X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N-1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</a:t>
            </a:r>
            <a:endParaRPr b="0" lang="pt-BR" sz="3100" spc="-1" strike="noStrike">
              <a:latin typeface="Arial"/>
            </a:endParaRPr>
          </a:p>
        </p:txBody>
      </p:sp>
      <p:grpSp>
        <p:nvGrpSpPr>
          <p:cNvPr id="415" name="Group 4"/>
          <p:cNvGrpSpPr/>
          <p:nvPr/>
        </p:nvGrpSpPr>
        <p:grpSpPr>
          <a:xfrm>
            <a:off x="8241480" y="76320"/>
            <a:ext cx="4557960" cy="3173400"/>
            <a:chOff x="8241480" y="76320"/>
            <a:chExt cx="4557960" cy="3173400"/>
          </a:xfrm>
        </p:grpSpPr>
        <p:pic>
          <p:nvPicPr>
            <p:cNvPr id="416" name="Image" descr="Image"/>
            <p:cNvPicPr/>
            <p:nvPr/>
          </p:nvPicPr>
          <p:blipFill>
            <a:blip r:embed="rId1"/>
            <a:stretch/>
          </p:blipFill>
          <p:spPr>
            <a:xfrm>
              <a:off x="9905400" y="7632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7" name="Image" descr="Image"/>
            <p:cNvPicPr/>
            <p:nvPr/>
          </p:nvPicPr>
          <p:blipFill>
            <a:blip r:embed="rId2"/>
            <a:stretch/>
          </p:blipFill>
          <p:spPr>
            <a:xfrm>
              <a:off x="9359280" y="3938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8" name="Image" descr="Image"/>
            <p:cNvPicPr/>
            <p:nvPr/>
          </p:nvPicPr>
          <p:blipFill>
            <a:blip r:embed="rId3"/>
            <a:stretch/>
          </p:blipFill>
          <p:spPr>
            <a:xfrm>
              <a:off x="8800200" y="7174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19" name="Image" descr="Image"/>
            <p:cNvPicPr/>
            <p:nvPr/>
          </p:nvPicPr>
          <p:blipFill>
            <a:blip r:embed="rId4"/>
            <a:stretch/>
          </p:blipFill>
          <p:spPr>
            <a:xfrm>
              <a:off x="8241480" y="10476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0" name="Image" descr="Image"/>
            <p:cNvPicPr/>
            <p:nvPr/>
          </p:nvPicPr>
          <p:blipFill>
            <a:blip r:embed="rId5"/>
            <a:stretch/>
          </p:blipFill>
          <p:spPr>
            <a:xfrm>
              <a:off x="10452960" y="3938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1" name="Image" descr="Image"/>
            <p:cNvPicPr/>
            <p:nvPr/>
          </p:nvPicPr>
          <p:blipFill>
            <a:blip r:embed="rId6"/>
            <a:stretch/>
          </p:blipFill>
          <p:spPr>
            <a:xfrm>
              <a:off x="9892440" y="7174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2" name="Image" descr="Image"/>
            <p:cNvPicPr/>
            <p:nvPr/>
          </p:nvPicPr>
          <p:blipFill>
            <a:blip r:embed="rId7"/>
            <a:stretch/>
          </p:blipFill>
          <p:spPr>
            <a:xfrm>
              <a:off x="9335160" y="10476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3" name="Image" descr="Image"/>
            <p:cNvPicPr/>
            <p:nvPr/>
          </p:nvPicPr>
          <p:blipFill>
            <a:blip r:embed="rId8"/>
            <a:stretch/>
          </p:blipFill>
          <p:spPr>
            <a:xfrm>
              <a:off x="8789040" y="135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4" name="Image" descr="Image"/>
            <p:cNvPicPr/>
            <p:nvPr/>
          </p:nvPicPr>
          <p:blipFill>
            <a:blip r:embed="rId9"/>
            <a:stretch/>
          </p:blipFill>
          <p:spPr>
            <a:xfrm>
              <a:off x="10999080" y="698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5" name="Image" descr="Image"/>
            <p:cNvPicPr/>
            <p:nvPr/>
          </p:nvPicPr>
          <p:blipFill>
            <a:blip r:embed="rId10"/>
            <a:stretch/>
          </p:blipFill>
          <p:spPr>
            <a:xfrm>
              <a:off x="10440000" y="1035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6" name="Image" descr="Image"/>
            <p:cNvPicPr/>
            <p:nvPr/>
          </p:nvPicPr>
          <p:blipFill>
            <a:blip r:embed="rId11"/>
            <a:stretch/>
          </p:blipFill>
          <p:spPr>
            <a:xfrm>
              <a:off x="9892440" y="135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7" name="Image" descr="Image"/>
            <p:cNvPicPr/>
            <p:nvPr/>
          </p:nvPicPr>
          <p:blipFill>
            <a:blip r:embed="rId12"/>
            <a:stretch/>
          </p:blipFill>
          <p:spPr>
            <a:xfrm>
              <a:off x="9333720" y="1663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8" name="Image" descr="Image"/>
            <p:cNvPicPr/>
            <p:nvPr/>
          </p:nvPicPr>
          <p:blipFill>
            <a:blip r:embed="rId13"/>
            <a:stretch/>
          </p:blipFill>
          <p:spPr>
            <a:xfrm>
              <a:off x="11530800" y="1022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29" name="Image" descr="Image"/>
            <p:cNvPicPr/>
            <p:nvPr/>
          </p:nvPicPr>
          <p:blipFill>
            <a:blip r:embed="rId14"/>
            <a:stretch/>
          </p:blipFill>
          <p:spPr>
            <a:xfrm>
              <a:off x="10986120" y="135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0" name="Image" descr="Image"/>
            <p:cNvPicPr/>
            <p:nvPr/>
          </p:nvPicPr>
          <p:blipFill>
            <a:blip r:embed="rId15"/>
            <a:stretch/>
          </p:blipFill>
          <p:spPr>
            <a:xfrm>
              <a:off x="10440000" y="1663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1" name="Image" descr="Image"/>
            <p:cNvPicPr/>
            <p:nvPr/>
          </p:nvPicPr>
          <p:blipFill>
            <a:blip r:embed="rId16"/>
            <a:stretch/>
          </p:blipFill>
          <p:spPr>
            <a:xfrm>
              <a:off x="9879840" y="19810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2" name="Image" descr="Image"/>
            <p:cNvPicPr/>
            <p:nvPr/>
          </p:nvPicPr>
          <p:blipFill>
            <a:blip r:embed="rId17"/>
            <a:stretch/>
          </p:blipFill>
          <p:spPr>
            <a:xfrm>
              <a:off x="8665920" y="86364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33" name="Image" descr="Image"/>
            <p:cNvPicPr/>
            <p:nvPr/>
          </p:nvPicPr>
          <p:blipFill>
            <a:blip r:embed="rId18"/>
            <a:stretch/>
          </p:blipFill>
          <p:spPr>
            <a:xfrm>
              <a:off x="11530800" y="519120"/>
              <a:ext cx="1268640" cy="82548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434" name="Line 5"/>
          <p:cNvSpPr/>
          <p:nvPr/>
        </p:nvSpPr>
        <p:spPr>
          <a:xfrm>
            <a:off x="9043920" y="1461240"/>
            <a:ext cx="475200" cy="2721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Line 6"/>
          <p:cNvSpPr/>
          <p:nvPr/>
        </p:nvSpPr>
        <p:spPr>
          <a:xfrm flipV="1">
            <a:off x="8999640" y="960480"/>
            <a:ext cx="517320" cy="32004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7"/>
          <p:cNvSpPr/>
          <p:nvPr/>
        </p:nvSpPr>
        <p:spPr>
          <a:xfrm>
            <a:off x="9123120" y="71892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7" name="CustomShape 8"/>
          <p:cNvSpPr/>
          <p:nvPr/>
        </p:nvSpPr>
        <p:spPr>
          <a:xfrm>
            <a:off x="8897760" y="1537560"/>
            <a:ext cx="5155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1-p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8" name="CustomShape 9"/>
          <p:cNvSpPr/>
          <p:nvPr/>
        </p:nvSpPr>
        <p:spPr>
          <a:xfrm>
            <a:off x="8443440" y="16884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39" name="CustomShape 10"/>
          <p:cNvSpPr/>
          <p:nvPr/>
        </p:nvSpPr>
        <p:spPr>
          <a:xfrm>
            <a:off x="9023400" y="19472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40" name="CustomShape 11"/>
          <p:cNvSpPr/>
          <p:nvPr/>
        </p:nvSpPr>
        <p:spPr>
          <a:xfrm>
            <a:off x="9539640" y="22856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41" name="CustomShape 12"/>
          <p:cNvSpPr/>
          <p:nvPr/>
        </p:nvSpPr>
        <p:spPr>
          <a:xfrm>
            <a:off x="10068840" y="25902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42" name="CustomShape 13"/>
          <p:cNvSpPr/>
          <p:nvPr/>
        </p:nvSpPr>
        <p:spPr>
          <a:xfrm>
            <a:off x="10640520" y="25902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43" name="CustomShape 14"/>
          <p:cNvSpPr/>
          <p:nvPr/>
        </p:nvSpPr>
        <p:spPr>
          <a:xfrm>
            <a:off x="11211840" y="23234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44" name="CustomShape 15"/>
          <p:cNvSpPr/>
          <p:nvPr/>
        </p:nvSpPr>
        <p:spPr>
          <a:xfrm>
            <a:off x="11757960" y="19854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45" name="CustomShape 16"/>
          <p:cNvSpPr/>
          <p:nvPr/>
        </p:nvSpPr>
        <p:spPr>
          <a:xfrm>
            <a:off x="12291480" y="16884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cadeias de markov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2712600" y="2820240"/>
            <a:ext cx="6562080" cy="39085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Model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(p,N):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X[0] = [ (0,0) ]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for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i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in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range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(1,N):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if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(p) == 1: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(1,0) 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else: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(0,1)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X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555480" y="7833960"/>
            <a:ext cx="11372400" cy="70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4480" rIns="114480" tIns="114480" bIns="1144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)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…Pr(X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N-1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</a:t>
            </a:r>
            <a:endParaRPr b="0" lang="pt-BR" sz="3100" spc="-1" strike="noStrike">
              <a:latin typeface="Arial"/>
            </a:endParaRPr>
          </a:p>
        </p:txBody>
      </p:sp>
      <p:grpSp>
        <p:nvGrpSpPr>
          <p:cNvPr id="449" name="Group 4"/>
          <p:cNvGrpSpPr/>
          <p:nvPr/>
        </p:nvGrpSpPr>
        <p:grpSpPr>
          <a:xfrm>
            <a:off x="8241480" y="76320"/>
            <a:ext cx="4557960" cy="3173400"/>
            <a:chOff x="8241480" y="76320"/>
            <a:chExt cx="4557960" cy="3173400"/>
          </a:xfrm>
        </p:grpSpPr>
        <p:pic>
          <p:nvPicPr>
            <p:cNvPr id="450" name="Image" descr="Image"/>
            <p:cNvPicPr/>
            <p:nvPr/>
          </p:nvPicPr>
          <p:blipFill>
            <a:blip r:embed="rId1"/>
            <a:stretch/>
          </p:blipFill>
          <p:spPr>
            <a:xfrm>
              <a:off x="9905400" y="7632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1" name="Image" descr="Image"/>
            <p:cNvPicPr/>
            <p:nvPr/>
          </p:nvPicPr>
          <p:blipFill>
            <a:blip r:embed="rId2"/>
            <a:stretch/>
          </p:blipFill>
          <p:spPr>
            <a:xfrm>
              <a:off x="9359280" y="3938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2" name="Image" descr="Image"/>
            <p:cNvPicPr/>
            <p:nvPr/>
          </p:nvPicPr>
          <p:blipFill>
            <a:blip r:embed="rId3"/>
            <a:stretch/>
          </p:blipFill>
          <p:spPr>
            <a:xfrm>
              <a:off x="8800200" y="7174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3" name="Image" descr="Image"/>
            <p:cNvPicPr/>
            <p:nvPr/>
          </p:nvPicPr>
          <p:blipFill>
            <a:blip r:embed="rId4"/>
            <a:stretch/>
          </p:blipFill>
          <p:spPr>
            <a:xfrm>
              <a:off x="8241480" y="10476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4" name="Image" descr="Image"/>
            <p:cNvPicPr/>
            <p:nvPr/>
          </p:nvPicPr>
          <p:blipFill>
            <a:blip r:embed="rId5"/>
            <a:stretch/>
          </p:blipFill>
          <p:spPr>
            <a:xfrm>
              <a:off x="10452960" y="3938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5" name="Image" descr="Image"/>
            <p:cNvPicPr/>
            <p:nvPr/>
          </p:nvPicPr>
          <p:blipFill>
            <a:blip r:embed="rId6"/>
            <a:stretch/>
          </p:blipFill>
          <p:spPr>
            <a:xfrm>
              <a:off x="9892440" y="7174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6" name="Image" descr="Image"/>
            <p:cNvPicPr/>
            <p:nvPr/>
          </p:nvPicPr>
          <p:blipFill>
            <a:blip r:embed="rId7"/>
            <a:stretch/>
          </p:blipFill>
          <p:spPr>
            <a:xfrm>
              <a:off x="9335160" y="10476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7" name="Image" descr="Image"/>
            <p:cNvPicPr/>
            <p:nvPr/>
          </p:nvPicPr>
          <p:blipFill>
            <a:blip r:embed="rId8"/>
            <a:stretch/>
          </p:blipFill>
          <p:spPr>
            <a:xfrm>
              <a:off x="8789040" y="135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8" name="Image" descr="Image"/>
            <p:cNvPicPr/>
            <p:nvPr/>
          </p:nvPicPr>
          <p:blipFill>
            <a:blip r:embed="rId9"/>
            <a:stretch/>
          </p:blipFill>
          <p:spPr>
            <a:xfrm>
              <a:off x="10999080" y="698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59" name="Image" descr="Image"/>
            <p:cNvPicPr/>
            <p:nvPr/>
          </p:nvPicPr>
          <p:blipFill>
            <a:blip r:embed="rId10"/>
            <a:stretch/>
          </p:blipFill>
          <p:spPr>
            <a:xfrm>
              <a:off x="10440000" y="1035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0" name="Image" descr="Image"/>
            <p:cNvPicPr/>
            <p:nvPr/>
          </p:nvPicPr>
          <p:blipFill>
            <a:blip r:embed="rId11"/>
            <a:stretch/>
          </p:blipFill>
          <p:spPr>
            <a:xfrm>
              <a:off x="9892440" y="135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1" name="Image" descr="Image"/>
            <p:cNvPicPr/>
            <p:nvPr/>
          </p:nvPicPr>
          <p:blipFill>
            <a:blip r:embed="rId12"/>
            <a:stretch/>
          </p:blipFill>
          <p:spPr>
            <a:xfrm>
              <a:off x="9333720" y="1663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2" name="Image" descr="Image"/>
            <p:cNvPicPr/>
            <p:nvPr/>
          </p:nvPicPr>
          <p:blipFill>
            <a:blip r:embed="rId13"/>
            <a:stretch/>
          </p:blipFill>
          <p:spPr>
            <a:xfrm>
              <a:off x="11530800" y="1022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3" name="Image" descr="Image"/>
            <p:cNvPicPr/>
            <p:nvPr/>
          </p:nvPicPr>
          <p:blipFill>
            <a:blip r:embed="rId14"/>
            <a:stretch/>
          </p:blipFill>
          <p:spPr>
            <a:xfrm>
              <a:off x="10986120" y="135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4" name="Image" descr="Image"/>
            <p:cNvPicPr/>
            <p:nvPr/>
          </p:nvPicPr>
          <p:blipFill>
            <a:blip r:embed="rId15"/>
            <a:stretch/>
          </p:blipFill>
          <p:spPr>
            <a:xfrm>
              <a:off x="10440000" y="1663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5" name="Image" descr="Image"/>
            <p:cNvPicPr/>
            <p:nvPr/>
          </p:nvPicPr>
          <p:blipFill>
            <a:blip r:embed="rId16"/>
            <a:stretch/>
          </p:blipFill>
          <p:spPr>
            <a:xfrm>
              <a:off x="9879840" y="19810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6" name="Image" descr="Image"/>
            <p:cNvPicPr/>
            <p:nvPr/>
          </p:nvPicPr>
          <p:blipFill>
            <a:blip r:embed="rId17"/>
            <a:stretch/>
          </p:blipFill>
          <p:spPr>
            <a:xfrm>
              <a:off x="8665920" y="86364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67" name="Image" descr="Image"/>
            <p:cNvPicPr/>
            <p:nvPr/>
          </p:nvPicPr>
          <p:blipFill>
            <a:blip r:embed="rId18"/>
            <a:stretch/>
          </p:blipFill>
          <p:spPr>
            <a:xfrm>
              <a:off x="11530800" y="519120"/>
              <a:ext cx="1268640" cy="82548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468" name="Line 5"/>
          <p:cNvSpPr/>
          <p:nvPr/>
        </p:nvSpPr>
        <p:spPr>
          <a:xfrm>
            <a:off x="9043920" y="1461240"/>
            <a:ext cx="475200" cy="2721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Line 6"/>
          <p:cNvSpPr/>
          <p:nvPr/>
        </p:nvSpPr>
        <p:spPr>
          <a:xfrm flipV="1">
            <a:off x="8999640" y="960480"/>
            <a:ext cx="517320" cy="32004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7"/>
          <p:cNvSpPr/>
          <p:nvPr/>
        </p:nvSpPr>
        <p:spPr>
          <a:xfrm>
            <a:off x="9123120" y="71892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1" name="CustomShape 8"/>
          <p:cNvSpPr/>
          <p:nvPr/>
        </p:nvSpPr>
        <p:spPr>
          <a:xfrm>
            <a:off x="8897760" y="1537560"/>
            <a:ext cx="5155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1-p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2" name="CustomShape 9"/>
          <p:cNvSpPr/>
          <p:nvPr/>
        </p:nvSpPr>
        <p:spPr>
          <a:xfrm>
            <a:off x="8443440" y="16884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3" name="CustomShape 10"/>
          <p:cNvSpPr/>
          <p:nvPr/>
        </p:nvSpPr>
        <p:spPr>
          <a:xfrm>
            <a:off x="9023400" y="19472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4" name="CustomShape 11"/>
          <p:cNvSpPr/>
          <p:nvPr/>
        </p:nvSpPr>
        <p:spPr>
          <a:xfrm>
            <a:off x="9539640" y="22856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5" name="CustomShape 12"/>
          <p:cNvSpPr/>
          <p:nvPr/>
        </p:nvSpPr>
        <p:spPr>
          <a:xfrm>
            <a:off x="10068840" y="25902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6" name="CustomShape 13"/>
          <p:cNvSpPr/>
          <p:nvPr/>
        </p:nvSpPr>
        <p:spPr>
          <a:xfrm>
            <a:off x="10640520" y="25902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7" name="CustomShape 14"/>
          <p:cNvSpPr/>
          <p:nvPr/>
        </p:nvSpPr>
        <p:spPr>
          <a:xfrm>
            <a:off x="11211840" y="23234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8" name="CustomShape 15"/>
          <p:cNvSpPr/>
          <p:nvPr/>
        </p:nvSpPr>
        <p:spPr>
          <a:xfrm>
            <a:off x="11757960" y="19854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79" name="CustomShape 16"/>
          <p:cNvSpPr/>
          <p:nvPr/>
        </p:nvSpPr>
        <p:spPr>
          <a:xfrm>
            <a:off x="12291480" y="16884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cadeias de markov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2712600" y="2820240"/>
            <a:ext cx="6562080" cy="390852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Model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(p,N):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X[0] = [ (0,0) ]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for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i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in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range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(1,N):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if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(p) == 1: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(1,0) 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else: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    X.append( X[i-1] +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(0,1)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)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X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82" name="CustomShape 3"/>
          <p:cNvSpPr/>
          <p:nvPr/>
        </p:nvSpPr>
        <p:spPr>
          <a:xfrm>
            <a:off x="575640" y="7833960"/>
            <a:ext cx="10314360" cy="700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14480" rIns="114480" tIns="114480" bIns="1144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ffff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)…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N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00" spc="-1" strike="noStrike" baseline="-5000">
                <a:solidFill>
                  <a:srgbClr val="ffe989"/>
                </a:solidFill>
                <a:latin typeface="Avenir Next Medium"/>
                <a:ea typeface="Avenir Next Medium"/>
              </a:rPr>
              <a:t>N-1</a:t>
            </a:r>
            <a:r>
              <a:rPr b="0" lang="pt-BR" sz="31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)</a:t>
            </a:r>
            <a:endParaRPr b="0" lang="pt-BR" sz="3100" spc="-1" strike="noStrike">
              <a:latin typeface="Arial"/>
            </a:endParaRPr>
          </a:p>
        </p:txBody>
      </p:sp>
      <p:grpSp>
        <p:nvGrpSpPr>
          <p:cNvPr id="483" name="Group 4"/>
          <p:cNvGrpSpPr/>
          <p:nvPr/>
        </p:nvGrpSpPr>
        <p:grpSpPr>
          <a:xfrm>
            <a:off x="8241480" y="76320"/>
            <a:ext cx="4557960" cy="3173400"/>
            <a:chOff x="8241480" y="76320"/>
            <a:chExt cx="4557960" cy="3173400"/>
          </a:xfrm>
        </p:grpSpPr>
        <p:pic>
          <p:nvPicPr>
            <p:cNvPr id="484" name="Image" descr="Image"/>
            <p:cNvPicPr/>
            <p:nvPr/>
          </p:nvPicPr>
          <p:blipFill>
            <a:blip r:embed="rId1"/>
            <a:stretch/>
          </p:blipFill>
          <p:spPr>
            <a:xfrm>
              <a:off x="9905400" y="7632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85" name="Image" descr="Image"/>
            <p:cNvPicPr/>
            <p:nvPr/>
          </p:nvPicPr>
          <p:blipFill>
            <a:blip r:embed="rId2"/>
            <a:stretch/>
          </p:blipFill>
          <p:spPr>
            <a:xfrm>
              <a:off x="9359280" y="3938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86" name="Image" descr="Image"/>
            <p:cNvPicPr/>
            <p:nvPr/>
          </p:nvPicPr>
          <p:blipFill>
            <a:blip r:embed="rId3"/>
            <a:stretch/>
          </p:blipFill>
          <p:spPr>
            <a:xfrm>
              <a:off x="8800200" y="7174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87" name="Image" descr="Image"/>
            <p:cNvPicPr/>
            <p:nvPr/>
          </p:nvPicPr>
          <p:blipFill>
            <a:blip r:embed="rId4"/>
            <a:stretch/>
          </p:blipFill>
          <p:spPr>
            <a:xfrm>
              <a:off x="8241480" y="10476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88" name="Image" descr="Image"/>
            <p:cNvPicPr/>
            <p:nvPr/>
          </p:nvPicPr>
          <p:blipFill>
            <a:blip r:embed="rId5"/>
            <a:stretch/>
          </p:blipFill>
          <p:spPr>
            <a:xfrm>
              <a:off x="10452960" y="39384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89" name="Image" descr="Image"/>
            <p:cNvPicPr/>
            <p:nvPr/>
          </p:nvPicPr>
          <p:blipFill>
            <a:blip r:embed="rId6"/>
            <a:stretch/>
          </p:blipFill>
          <p:spPr>
            <a:xfrm>
              <a:off x="9892440" y="7174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0" name="Image" descr="Image"/>
            <p:cNvPicPr/>
            <p:nvPr/>
          </p:nvPicPr>
          <p:blipFill>
            <a:blip r:embed="rId7"/>
            <a:stretch/>
          </p:blipFill>
          <p:spPr>
            <a:xfrm>
              <a:off x="9335160" y="10476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1" name="Image" descr="Image"/>
            <p:cNvPicPr/>
            <p:nvPr/>
          </p:nvPicPr>
          <p:blipFill>
            <a:blip r:embed="rId8"/>
            <a:stretch/>
          </p:blipFill>
          <p:spPr>
            <a:xfrm>
              <a:off x="8789040" y="135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2" name="Image" descr="Image"/>
            <p:cNvPicPr/>
            <p:nvPr/>
          </p:nvPicPr>
          <p:blipFill>
            <a:blip r:embed="rId9"/>
            <a:stretch/>
          </p:blipFill>
          <p:spPr>
            <a:xfrm>
              <a:off x="10999080" y="698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3" name="Image" descr="Image"/>
            <p:cNvPicPr/>
            <p:nvPr/>
          </p:nvPicPr>
          <p:blipFill>
            <a:blip r:embed="rId10"/>
            <a:stretch/>
          </p:blipFill>
          <p:spPr>
            <a:xfrm>
              <a:off x="10440000" y="1035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4" name="Image" descr="Image"/>
            <p:cNvPicPr/>
            <p:nvPr/>
          </p:nvPicPr>
          <p:blipFill>
            <a:blip r:embed="rId11"/>
            <a:stretch/>
          </p:blipFill>
          <p:spPr>
            <a:xfrm>
              <a:off x="9892440" y="135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5" name="Image" descr="Image"/>
            <p:cNvPicPr/>
            <p:nvPr/>
          </p:nvPicPr>
          <p:blipFill>
            <a:blip r:embed="rId12"/>
            <a:stretch/>
          </p:blipFill>
          <p:spPr>
            <a:xfrm>
              <a:off x="9333720" y="1663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6" name="Image" descr="Image"/>
            <p:cNvPicPr/>
            <p:nvPr/>
          </p:nvPicPr>
          <p:blipFill>
            <a:blip r:embed="rId13"/>
            <a:stretch/>
          </p:blipFill>
          <p:spPr>
            <a:xfrm>
              <a:off x="11530800" y="10224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7" name="Image" descr="Image"/>
            <p:cNvPicPr/>
            <p:nvPr/>
          </p:nvPicPr>
          <p:blipFill>
            <a:blip r:embed="rId14"/>
            <a:stretch/>
          </p:blipFill>
          <p:spPr>
            <a:xfrm>
              <a:off x="10986120" y="135900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8" name="Image" descr="Image"/>
            <p:cNvPicPr/>
            <p:nvPr/>
          </p:nvPicPr>
          <p:blipFill>
            <a:blip r:embed="rId15"/>
            <a:stretch/>
          </p:blipFill>
          <p:spPr>
            <a:xfrm>
              <a:off x="10440000" y="166356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499" name="Image" descr="Image"/>
            <p:cNvPicPr/>
            <p:nvPr/>
          </p:nvPicPr>
          <p:blipFill>
            <a:blip r:embed="rId16"/>
            <a:stretch/>
          </p:blipFill>
          <p:spPr>
            <a:xfrm>
              <a:off x="9879840" y="1981080"/>
              <a:ext cx="1268640" cy="126864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00" name="Image" descr="Image"/>
            <p:cNvPicPr/>
            <p:nvPr/>
          </p:nvPicPr>
          <p:blipFill>
            <a:blip r:embed="rId17"/>
            <a:stretch/>
          </p:blipFill>
          <p:spPr>
            <a:xfrm>
              <a:off x="8665920" y="863640"/>
              <a:ext cx="354240" cy="63360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01" name="Image" descr="Image"/>
            <p:cNvPicPr/>
            <p:nvPr/>
          </p:nvPicPr>
          <p:blipFill>
            <a:blip r:embed="rId18"/>
            <a:stretch/>
          </p:blipFill>
          <p:spPr>
            <a:xfrm>
              <a:off x="11530800" y="519120"/>
              <a:ext cx="1268640" cy="82548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502" name="Line 5"/>
          <p:cNvSpPr/>
          <p:nvPr/>
        </p:nvSpPr>
        <p:spPr>
          <a:xfrm>
            <a:off x="9043920" y="1461240"/>
            <a:ext cx="475200" cy="27216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Line 6"/>
          <p:cNvSpPr/>
          <p:nvPr/>
        </p:nvSpPr>
        <p:spPr>
          <a:xfrm flipV="1">
            <a:off x="8999640" y="960480"/>
            <a:ext cx="517320" cy="320040"/>
          </a:xfrm>
          <a:prstGeom prst="line">
            <a:avLst/>
          </a:prstGeom>
          <a:ln w="255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7"/>
          <p:cNvSpPr/>
          <p:nvPr/>
        </p:nvSpPr>
        <p:spPr>
          <a:xfrm>
            <a:off x="9123120" y="71892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05" name="CustomShape 8"/>
          <p:cNvSpPr/>
          <p:nvPr/>
        </p:nvSpPr>
        <p:spPr>
          <a:xfrm>
            <a:off x="8897760" y="1537560"/>
            <a:ext cx="51552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1-p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06" name="CustomShape 9"/>
          <p:cNvSpPr/>
          <p:nvPr/>
        </p:nvSpPr>
        <p:spPr>
          <a:xfrm>
            <a:off x="8443440" y="16884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07" name="CustomShape 10"/>
          <p:cNvSpPr/>
          <p:nvPr/>
        </p:nvSpPr>
        <p:spPr>
          <a:xfrm>
            <a:off x="9023400" y="19472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08" name="CustomShape 11"/>
          <p:cNvSpPr/>
          <p:nvPr/>
        </p:nvSpPr>
        <p:spPr>
          <a:xfrm>
            <a:off x="9539640" y="22856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09" name="CustomShape 12"/>
          <p:cNvSpPr/>
          <p:nvPr/>
        </p:nvSpPr>
        <p:spPr>
          <a:xfrm>
            <a:off x="10068840" y="25902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10" name="CustomShape 13"/>
          <p:cNvSpPr/>
          <p:nvPr/>
        </p:nvSpPr>
        <p:spPr>
          <a:xfrm>
            <a:off x="10640520" y="25902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0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11" name="CustomShape 14"/>
          <p:cNvSpPr/>
          <p:nvPr/>
        </p:nvSpPr>
        <p:spPr>
          <a:xfrm>
            <a:off x="11211840" y="232344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12" name="CustomShape 15"/>
          <p:cNvSpPr/>
          <p:nvPr/>
        </p:nvSpPr>
        <p:spPr>
          <a:xfrm>
            <a:off x="11757960" y="19854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13" name="CustomShape 16"/>
          <p:cNvSpPr/>
          <p:nvPr/>
        </p:nvSpPr>
        <p:spPr>
          <a:xfrm>
            <a:off x="12291480" y="1688400"/>
            <a:ext cx="2631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ffffff"/>
                </a:solidFill>
                <a:latin typeface="Monaco"/>
                <a:ea typeface="Monaco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406440" y="1905120"/>
            <a:ext cx="12190680" cy="744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0896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Valor de X</a:t>
            </a:r>
            <a:r>
              <a:rPr b="0" lang="pt-BR" sz="31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é chamado de estado</a:t>
            </a:r>
            <a:endParaRPr b="0" lang="pt-BR" sz="3130" spc="-1" strike="noStrike">
              <a:latin typeface="Arial"/>
            </a:endParaRPr>
          </a:p>
          <a:p>
            <a:pPr lvl="1" marL="81792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X</a:t>
            </a:r>
            <a:r>
              <a:rPr b="0" lang="pt-BR" sz="31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→ X</a:t>
            </a:r>
            <a:r>
              <a:rPr b="0" lang="pt-BR" sz="31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→ X</a:t>
            </a:r>
            <a:r>
              <a:rPr b="0" lang="pt-BR" sz="31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3</a:t>
            </a: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→ … → X</a:t>
            </a:r>
            <a:r>
              <a:rPr b="0" lang="pt-BR" sz="3129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N</a:t>
            </a:r>
            <a:endParaRPr b="0" lang="pt-BR" sz="3130" spc="-1" strike="noStrike">
              <a:latin typeface="Arial"/>
            </a:endParaRPr>
          </a:p>
          <a:p>
            <a:pPr marL="40896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Propriedade de Markov</a:t>
            </a:r>
            <a:endParaRPr b="0" lang="pt-BR" sz="3130" spc="-1" strike="noStrike">
              <a:latin typeface="Arial"/>
            </a:endParaRPr>
          </a:p>
          <a:p>
            <a:pPr lvl="1" marL="81792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N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2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)… 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N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N-1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</a:t>
            </a:r>
            <a:endParaRPr b="0" lang="pt-BR" sz="3130" spc="-1" strike="noStrike">
              <a:latin typeface="Arial"/>
            </a:endParaRPr>
          </a:p>
          <a:p>
            <a:pPr marL="40896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Modelo estacionário</a:t>
            </a:r>
            <a:endParaRPr b="0" lang="pt-BR" sz="3130" spc="-1" strike="noStrike">
              <a:latin typeface="Arial"/>
            </a:endParaRPr>
          </a:p>
          <a:p>
            <a:pPr lvl="1" marL="81792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t-1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t+k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1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t+k-1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</a:t>
            </a:r>
            <a:endParaRPr b="0" lang="pt-BR" sz="3130" spc="-1" strike="noStrike">
              <a:latin typeface="Arial"/>
            </a:endParaRPr>
          </a:p>
          <a:p>
            <a:pPr lvl="1" marL="81792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Probabilidades de transição</a:t>
            </a:r>
            <a:r>
              <a:rPr b="0" lang="pt-BR" sz="31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</a:t>
            </a: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(dinâmica)</a:t>
            </a:r>
            <a:endParaRPr b="0" lang="pt-BR" sz="3130" spc="-1" strike="noStrike">
              <a:latin typeface="Arial"/>
            </a:endParaRPr>
          </a:p>
          <a:p>
            <a:pPr lvl="2" marL="1226880" indent="-407520">
              <a:lnSpc>
                <a:spcPct val="100000"/>
              </a:lnSpc>
              <a:spcBef>
                <a:spcPts val="25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1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Similar a modelo de busca não-determinística (com preferências sobre mundos possíveis e sem ações)</a:t>
            </a:r>
            <a:endParaRPr b="0" lang="pt-BR" sz="3130" spc="-1" strike="noStrike"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cadeias de markov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406440" y="1905120"/>
            <a:ext cx="12190680" cy="744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separa passado e futuro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 …,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t-1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cond. indep. de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t+1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N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dado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t-k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cond. indep. de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t+k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dado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4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?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4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?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cadeias de markov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406440" y="1905120"/>
            <a:ext cx="12190680" cy="744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 separa passado e futuro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 …,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t-1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cond. indep. de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t+1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N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dado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t-j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cond. indep. de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t+k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dado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t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4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4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Σ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X3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4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)P(X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4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)Pr(X1)/Pr(X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</a:t>
            </a:r>
            <a:br/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                      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cadeias de markov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406440" y="2540160"/>
            <a:ext cx="12190680" cy="324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65480" indent="-4640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Estados: X = {chuva, sol}</a:t>
            </a:r>
            <a:endParaRPr b="0" lang="pt-BR" sz="3800" spc="-1" strike="noStrike"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522" name="Group 3"/>
          <p:cNvGrpSpPr/>
          <p:nvPr/>
        </p:nvGrpSpPr>
        <p:grpSpPr>
          <a:xfrm>
            <a:off x="3899520" y="7811640"/>
            <a:ext cx="1595160" cy="1594800"/>
            <a:chOff x="3899520" y="7811640"/>
            <a:chExt cx="1595160" cy="1594800"/>
          </a:xfrm>
        </p:grpSpPr>
        <p:sp>
          <p:nvSpPr>
            <p:cNvPr id="523" name="CustomShape 4"/>
            <p:cNvSpPr/>
            <p:nvPr/>
          </p:nvSpPr>
          <p:spPr>
            <a:xfrm>
              <a:off x="3899520" y="7811640"/>
              <a:ext cx="648720" cy="64872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Line 5"/>
            <p:cNvSpPr/>
            <p:nvPr/>
          </p:nvSpPr>
          <p:spPr>
            <a:xfrm>
              <a:off x="4224600" y="813636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pt-B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chuva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525" name="Group 6"/>
          <p:cNvGrpSpPr/>
          <p:nvPr/>
        </p:nvGrpSpPr>
        <p:grpSpPr>
          <a:xfrm>
            <a:off x="5443920" y="7811640"/>
            <a:ext cx="648720" cy="648720"/>
            <a:chOff x="5443920" y="7811640"/>
            <a:chExt cx="648720" cy="648720"/>
          </a:xfrm>
        </p:grpSpPr>
        <p:sp>
          <p:nvSpPr>
            <p:cNvPr id="526" name="CustomShape 7"/>
            <p:cNvSpPr/>
            <p:nvPr/>
          </p:nvSpPr>
          <p:spPr>
            <a:xfrm>
              <a:off x="5443920" y="7811640"/>
              <a:ext cx="648720" cy="648720"/>
            </a:xfrm>
            <a:prstGeom prst="ellipse">
              <a:avLst/>
            </a:prstGeom>
            <a:solidFill>
              <a:srgbClr val="ffcc00"/>
            </a:solidFill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7" name="CustomShape 8"/>
            <p:cNvSpPr/>
            <p:nvPr/>
          </p:nvSpPr>
          <p:spPr>
            <a:xfrm>
              <a:off x="5574240" y="7935480"/>
              <a:ext cx="388440" cy="401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8600" rIns="48600" tIns="48600" bIns="486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sol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528" name="CustomShape 9"/>
          <p:cNvSpPr/>
          <p:nvPr/>
        </p:nvSpPr>
        <p:spPr>
          <a:xfrm>
            <a:off x="4577400" y="7957440"/>
            <a:ext cx="873000" cy="60480"/>
          </a:xfrm>
          <a:custGeom>
            <a:avLst/>
            <a:gdLst/>
            <a:ahLst/>
            <a:rect l="l" t="t" r="r" b="b"/>
            <a:pathLst>
              <a:path w="21600" h="16222">
                <a:moveTo>
                  <a:pt x="0" y="13909"/>
                </a:moveTo>
                <a:cubicBezTo>
                  <a:pt x="7216" y="-5378"/>
                  <a:pt x="14416" y="-4607"/>
                  <a:pt x="21600" y="16222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0"/>
          <p:cNvSpPr/>
          <p:nvPr/>
        </p:nvSpPr>
        <p:spPr>
          <a:xfrm>
            <a:off x="4500720" y="8330040"/>
            <a:ext cx="990000" cy="13536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21600" y="0"/>
                </a:moveTo>
                <a:cubicBezTo>
                  <a:pt x="14368" y="21560"/>
                  <a:pt x="7168" y="21600"/>
                  <a:pt x="0" y="120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1"/>
          <p:cNvSpPr/>
          <p:nvPr/>
        </p:nvSpPr>
        <p:spPr>
          <a:xfrm flipH="1" rot="16200000">
            <a:off x="5875560" y="7493040"/>
            <a:ext cx="765720" cy="51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686" y="0"/>
                </a:moveTo>
                <a:cubicBezTo>
                  <a:pt x="7343" y="0"/>
                  <a:pt x="0" y="5400"/>
                  <a:pt x="0" y="10800"/>
                </a:cubicBezTo>
                <a:cubicBezTo>
                  <a:pt x="0" y="16200"/>
                  <a:pt x="5400" y="21600"/>
                  <a:pt x="10800" y="21600"/>
                </a:cubicBezTo>
                <a:cubicBezTo>
                  <a:pt x="16200" y="21600"/>
                  <a:pt x="21600" y="13087"/>
                  <a:pt x="21600" y="4573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2"/>
          <p:cNvSpPr/>
          <p:nvPr/>
        </p:nvSpPr>
        <p:spPr>
          <a:xfrm flipH="1" rot="5400000">
            <a:off x="3300480" y="8303760"/>
            <a:ext cx="857160" cy="52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5423" y="0"/>
                </a:moveTo>
                <a:cubicBezTo>
                  <a:pt x="7711" y="0"/>
                  <a:pt x="0" y="5400"/>
                  <a:pt x="0" y="10800"/>
                </a:cubicBezTo>
                <a:cubicBezTo>
                  <a:pt x="0" y="16200"/>
                  <a:pt x="5400" y="21600"/>
                  <a:pt x="10800" y="21600"/>
                </a:cubicBezTo>
                <a:cubicBezTo>
                  <a:pt x="16200" y="21600"/>
                  <a:pt x="21600" y="13057"/>
                  <a:pt x="21600" y="4515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13"/>
          <p:cNvSpPr/>
          <p:nvPr/>
        </p:nvSpPr>
        <p:spPr>
          <a:xfrm>
            <a:off x="6434640" y="721440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0.9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33" name="CustomShape 14"/>
          <p:cNvSpPr/>
          <p:nvPr/>
        </p:nvSpPr>
        <p:spPr>
          <a:xfrm>
            <a:off x="3633120" y="895716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0.7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34" name="CustomShape 15"/>
          <p:cNvSpPr/>
          <p:nvPr/>
        </p:nvSpPr>
        <p:spPr>
          <a:xfrm>
            <a:off x="4727880" y="735696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35" name="CustomShape 16"/>
          <p:cNvSpPr/>
          <p:nvPr/>
        </p:nvSpPr>
        <p:spPr>
          <a:xfrm>
            <a:off x="4750920" y="852264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0.1</a:t>
            </a:r>
            <a:endParaRPr b="0" lang="pt-BR" sz="2400" spc="-1" strike="noStrike">
              <a:latin typeface="Arial"/>
            </a:endParaRPr>
          </a:p>
        </p:txBody>
      </p:sp>
      <p:grpSp>
        <p:nvGrpSpPr>
          <p:cNvPr id="536" name="Group 17"/>
          <p:cNvGrpSpPr/>
          <p:nvPr/>
        </p:nvGrpSpPr>
        <p:grpSpPr>
          <a:xfrm>
            <a:off x="7719840" y="7781040"/>
            <a:ext cx="3179880" cy="2204640"/>
            <a:chOff x="7719840" y="7781040"/>
            <a:chExt cx="3179880" cy="2204640"/>
          </a:xfrm>
        </p:grpSpPr>
        <p:grpSp>
          <p:nvGrpSpPr>
            <p:cNvPr id="537" name="Group 18"/>
            <p:cNvGrpSpPr/>
            <p:nvPr/>
          </p:nvGrpSpPr>
          <p:grpSpPr>
            <a:xfrm>
              <a:off x="7719840" y="7781040"/>
              <a:ext cx="1635480" cy="1473120"/>
              <a:chOff x="7719840" y="7781040"/>
              <a:chExt cx="1635480" cy="1473120"/>
            </a:xfrm>
          </p:grpSpPr>
          <p:sp>
            <p:nvSpPr>
              <p:cNvPr id="538" name="CustomShape 19"/>
              <p:cNvSpPr/>
              <p:nvPr/>
            </p:nvSpPr>
            <p:spPr>
              <a:xfrm>
                <a:off x="7719840" y="7781040"/>
                <a:ext cx="730080" cy="405000"/>
              </a:xfrm>
              <a:prstGeom prst="rect">
                <a:avLst/>
              </a:prstGeom>
              <a:solidFill>
                <a:srgbClr val="ffcc00"/>
              </a:solidFill>
              <a:ln w="32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9" name="Line 20"/>
              <p:cNvSpPr/>
              <p:nvPr/>
            </p:nvSpPr>
            <p:spPr>
              <a:xfrm>
                <a:off x="8085600" y="7984080"/>
                <a:ext cx="126972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8600" rIns="48600" tIns="48600" bIns="48600" anchor="ctr" anchorCtr="1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Calibri"/>
                  </a:rPr>
                  <a:t>sol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grpSp>
          <p:nvGrpSpPr>
            <p:cNvPr id="540" name="Group 21"/>
            <p:cNvGrpSpPr/>
            <p:nvPr/>
          </p:nvGrpSpPr>
          <p:grpSpPr>
            <a:xfrm>
              <a:off x="7719840" y="8512560"/>
              <a:ext cx="1635480" cy="1473120"/>
              <a:chOff x="7719840" y="8512560"/>
              <a:chExt cx="1635480" cy="1473120"/>
            </a:xfrm>
          </p:grpSpPr>
          <p:sp>
            <p:nvSpPr>
              <p:cNvPr id="541" name="CustomShape 22"/>
              <p:cNvSpPr/>
              <p:nvPr/>
            </p:nvSpPr>
            <p:spPr>
              <a:xfrm>
                <a:off x="7719840" y="8512560"/>
                <a:ext cx="730080" cy="405000"/>
              </a:xfrm>
              <a:prstGeom prst="rect">
                <a:avLst/>
              </a:prstGeom>
              <a:solidFill>
                <a:srgbClr val="bbe0e3"/>
              </a:solidFill>
              <a:ln w="32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2" name="Line 23"/>
              <p:cNvSpPr/>
              <p:nvPr/>
            </p:nvSpPr>
            <p:spPr>
              <a:xfrm>
                <a:off x="8085600" y="8715600"/>
                <a:ext cx="126972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8600" rIns="48600" tIns="48600" bIns="48600" anchor="ctr" anchorCtr="1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Calibri"/>
                  </a:rPr>
                  <a:t>chuva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grpSp>
          <p:nvGrpSpPr>
            <p:cNvPr id="543" name="Group 24"/>
            <p:cNvGrpSpPr/>
            <p:nvPr/>
          </p:nvGrpSpPr>
          <p:grpSpPr>
            <a:xfrm>
              <a:off x="9264240" y="7781040"/>
              <a:ext cx="1635480" cy="1473120"/>
              <a:chOff x="9264240" y="7781040"/>
              <a:chExt cx="1635480" cy="1473120"/>
            </a:xfrm>
          </p:grpSpPr>
          <p:sp>
            <p:nvSpPr>
              <p:cNvPr id="544" name="CustomShape 25"/>
              <p:cNvSpPr/>
              <p:nvPr/>
            </p:nvSpPr>
            <p:spPr>
              <a:xfrm>
                <a:off x="9264240" y="7781040"/>
                <a:ext cx="730080" cy="405000"/>
              </a:xfrm>
              <a:prstGeom prst="rect">
                <a:avLst/>
              </a:prstGeom>
              <a:solidFill>
                <a:srgbClr val="ffcc00"/>
              </a:solidFill>
              <a:ln w="32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5" name="Line 26"/>
              <p:cNvSpPr/>
              <p:nvPr/>
            </p:nvSpPr>
            <p:spPr>
              <a:xfrm>
                <a:off x="9629640" y="7984080"/>
                <a:ext cx="127008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8600" rIns="48600" tIns="48600" bIns="48600" anchor="ctr" anchorCtr="1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2000" spc="-1" strike="noStrike">
                    <a:solidFill>
                      <a:srgbClr val="000000"/>
                    </a:solidFill>
                    <a:latin typeface="Calibri"/>
                    <a:ea typeface="Calibri"/>
                  </a:rPr>
                  <a:t>sol</a:t>
                </a:r>
                <a:endParaRPr b="0" lang="pt-BR" sz="2000" spc="-1" strike="noStrike">
                  <a:latin typeface="Arial"/>
                </a:endParaRPr>
              </a:p>
            </p:txBody>
          </p:sp>
        </p:grpSp>
        <p:grpSp>
          <p:nvGrpSpPr>
            <p:cNvPr id="546" name="Group 27"/>
            <p:cNvGrpSpPr/>
            <p:nvPr/>
          </p:nvGrpSpPr>
          <p:grpSpPr>
            <a:xfrm>
              <a:off x="9264240" y="8512560"/>
              <a:ext cx="1635480" cy="1473120"/>
              <a:chOff x="9264240" y="8512560"/>
              <a:chExt cx="1635480" cy="1473120"/>
            </a:xfrm>
          </p:grpSpPr>
          <p:sp>
            <p:nvSpPr>
              <p:cNvPr id="547" name="CustomShape 28"/>
              <p:cNvSpPr/>
              <p:nvPr/>
            </p:nvSpPr>
            <p:spPr>
              <a:xfrm>
                <a:off x="9264240" y="8512560"/>
                <a:ext cx="730080" cy="405000"/>
              </a:xfrm>
              <a:prstGeom prst="rect">
                <a:avLst/>
              </a:prstGeom>
              <a:solidFill>
                <a:srgbClr val="bbe0e3"/>
              </a:solidFill>
              <a:ln w="3240">
                <a:solidFill>
                  <a:srgbClr val="000000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48" name="Line 29"/>
              <p:cNvSpPr/>
              <p:nvPr/>
            </p:nvSpPr>
            <p:spPr>
              <a:xfrm>
                <a:off x="9629640" y="8715600"/>
                <a:ext cx="1270080" cy="1270080"/>
              </a:xfrm>
              <a:prstGeom prst="line">
                <a:avLst/>
              </a:prstGeom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48600" rIns="48600" tIns="48600" bIns="48600" anchor="ctr" anchorCtr="1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0" lang="pt-BR" sz="1900" spc="-1" strike="noStrike">
                    <a:solidFill>
                      <a:srgbClr val="000000"/>
                    </a:solidFill>
                    <a:latin typeface="Calibri"/>
                    <a:ea typeface="Calibri"/>
                  </a:rPr>
                  <a:t>chuva</a:t>
                </a:r>
                <a:endParaRPr b="0" lang="pt-BR" sz="1900" spc="-1" strike="noStrike">
                  <a:latin typeface="Arial"/>
                </a:endParaRPr>
              </a:p>
            </p:txBody>
          </p:sp>
        </p:grpSp>
        <p:sp>
          <p:nvSpPr>
            <p:cNvPr id="549" name="Line 30"/>
            <p:cNvSpPr/>
            <p:nvPr/>
          </p:nvSpPr>
          <p:spPr>
            <a:xfrm>
              <a:off x="8451360" y="7984080"/>
              <a:ext cx="812520" cy="0"/>
            </a:xfrm>
            <a:prstGeom prst="line">
              <a:avLst/>
            </a:prstGeom>
            <a:ln w="255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0" name="Line 31"/>
            <p:cNvSpPr/>
            <p:nvPr/>
          </p:nvSpPr>
          <p:spPr>
            <a:xfrm>
              <a:off x="8451360" y="7984080"/>
              <a:ext cx="812520" cy="731520"/>
            </a:xfrm>
            <a:prstGeom prst="line">
              <a:avLst/>
            </a:prstGeom>
            <a:ln w="32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1" name="Line 32"/>
            <p:cNvSpPr/>
            <p:nvPr/>
          </p:nvSpPr>
          <p:spPr>
            <a:xfrm flipV="1">
              <a:off x="8451360" y="7984080"/>
              <a:ext cx="812520" cy="731520"/>
            </a:xfrm>
            <a:prstGeom prst="line">
              <a:avLst/>
            </a:prstGeom>
            <a:ln w="324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2" name="Line 33"/>
            <p:cNvSpPr/>
            <p:nvPr/>
          </p:nvSpPr>
          <p:spPr>
            <a:xfrm>
              <a:off x="8451360" y="8715600"/>
              <a:ext cx="812520" cy="0"/>
            </a:xfrm>
            <a:prstGeom prst="line">
              <a:avLst/>
            </a:prstGeom>
            <a:ln w="2556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53" name="CustomShape 34"/>
          <p:cNvSpPr/>
          <p:nvPr/>
        </p:nvSpPr>
        <p:spPr>
          <a:xfrm>
            <a:off x="8776440" y="794340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4" name="CustomShape 35"/>
          <p:cNvSpPr/>
          <p:nvPr/>
        </p:nvSpPr>
        <p:spPr>
          <a:xfrm>
            <a:off x="8776440" y="755244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0.9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5" name="CustomShape 36"/>
          <p:cNvSpPr/>
          <p:nvPr/>
        </p:nvSpPr>
        <p:spPr>
          <a:xfrm>
            <a:off x="8776440" y="875628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0.7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56" name="CustomShape 37"/>
          <p:cNvSpPr/>
          <p:nvPr/>
        </p:nvSpPr>
        <p:spPr>
          <a:xfrm>
            <a:off x="8776440" y="828396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0.3</a:t>
            </a:r>
            <a:endParaRPr b="0" lang="pt-BR" sz="2400" spc="-1" strike="noStrike">
              <a:latin typeface="Arial"/>
            </a:endParaRPr>
          </a:p>
        </p:txBody>
      </p:sp>
      <p:graphicFrame>
        <p:nvGraphicFramePr>
          <p:cNvPr id="557" name="Table 38"/>
          <p:cNvGraphicFramePr/>
          <p:nvPr/>
        </p:nvGraphicFramePr>
        <p:xfrm>
          <a:off x="8626680" y="3397320"/>
          <a:ext cx="2644200" cy="1955160"/>
        </p:xfrm>
        <a:graphic>
          <a:graphicData uri="http://schemas.openxmlformats.org/drawingml/2006/table">
            <a:tbl>
              <a:tblPr/>
              <a:tblGrid>
                <a:gridCol w="671400"/>
                <a:gridCol w="671400"/>
                <a:gridCol w="1301760"/>
              </a:tblGrid>
              <a:tr h="42768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X</a:t>
                      </a:r>
                      <a:r>
                        <a:rPr b="1" lang="pt-BR" sz="1600" spc="-1" strike="noStrike" baseline="-27000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t-1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X</a:t>
                      </a:r>
                      <a:r>
                        <a:rPr b="1" lang="pt-BR" sz="1600" spc="-1" strike="noStrike" baseline="-27000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t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P(X</a:t>
                      </a:r>
                      <a:r>
                        <a:rPr b="1" lang="pt-BR" sz="1600" spc="-1" strike="noStrike" baseline="-27000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1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|X</a:t>
                      </a:r>
                      <a:r>
                        <a:rPr b="1" lang="pt-BR" sz="1600" spc="-1" strike="noStrike" baseline="-27000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t-1</a:t>
                      </a:r>
                      <a:r>
                        <a:rPr b="1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)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37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sol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sol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0.9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980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sol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chuva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0.1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980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chuva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sol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0.3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8448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chuva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chuva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600" spc="-1" strike="noStrike">
                          <a:solidFill>
                            <a:srgbClr val="222222"/>
                          </a:solidFill>
                          <a:latin typeface="Calibri"/>
                          <a:ea typeface="Calibri"/>
                        </a:rPr>
                        <a:t>0.7</a:t>
                      </a:r>
                      <a:endParaRPr b="0" lang="pt-BR" sz="16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58" name="CustomShape 39"/>
          <p:cNvSpPr/>
          <p:nvPr/>
        </p:nvSpPr>
        <p:spPr>
          <a:xfrm>
            <a:off x="435960" y="3749400"/>
            <a:ext cx="8233920" cy="731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 marL="496800" indent="-495360">
              <a:lnSpc>
                <a:spcPct val="100000"/>
              </a:lnSpc>
              <a:spcBef>
                <a:spcPts val="9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3800" spc="-1" strike="noStrike">
                <a:solidFill>
                  <a:srgbClr val="34a5da"/>
                </a:solidFill>
                <a:latin typeface="Calibri"/>
                <a:ea typeface="Calibri"/>
              </a:rPr>
              <a:t>Pr(X</a:t>
            </a:r>
            <a:r>
              <a:rPr b="0" lang="pt-BR" sz="3800" spc="-1" strike="noStrike" baseline="-5000">
                <a:solidFill>
                  <a:srgbClr val="34a5da"/>
                </a:solidFill>
                <a:latin typeface="Calibri"/>
                <a:ea typeface="Calibri"/>
              </a:rPr>
              <a:t>1</a:t>
            </a:r>
            <a:r>
              <a:rPr b="0" lang="pt-BR" sz="3800" spc="-1" strike="noStrike">
                <a:solidFill>
                  <a:srgbClr val="34a5da"/>
                </a:solidFill>
                <a:latin typeface="Calibri"/>
                <a:ea typeface="Calibri"/>
              </a:rPr>
              <a:t>=sol) = 1           P(X</a:t>
            </a:r>
            <a:r>
              <a:rPr b="0" lang="pt-BR" sz="3800" spc="-1" strike="noStrike" baseline="-20000">
                <a:solidFill>
                  <a:srgbClr val="34a5da"/>
                </a:solidFill>
                <a:latin typeface="Calibri"/>
                <a:ea typeface="Calibri"/>
              </a:rPr>
              <a:t>t</a:t>
            </a:r>
            <a:r>
              <a:rPr b="0" lang="pt-BR" sz="3800" spc="-1" strike="noStrike">
                <a:solidFill>
                  <a:srgbClr val="34a5da"/>
                </a:solidFill>
                <a:latin typeface="Calibri"/>
                <a:ea typeface="Calibri"/>
              </a:rPr>
              <a:t> | X</a:t>
            </a:r>
            <a:r>
              <a:rPr b="0" lang="pt-BR" sz="3800" spc="-1" strike="noStrike" baseline="-20000">
                <a:solidFill>
                  <a:srgbClr val="34a5da"/>
                </a:solidFill>
                <a:latin typeface="Calibri"/>
                <a:ea typeface="Calibri"/>
              </a:rPr>
              <a:t>t-1</a:t>
            </a:r>
            <a:r>
              <a:rPr b="0" lang="pt-BR" sz="3800" spc="-1" strike="noStrike">
                <a:solidFill>
                  <a:srgbClr val="34a5da"/>
                </a:solidFill>
                <a:latin typeface="Calibri"/>
                <a:ea typeface="Calibri"/>
              </a:rPr>
              <a:t>) =</a:t>
            </a:r>
            <a:endParaRPr b="0" lang="pt-BR" sz="3800" spc="-1" strike="noStrike">
              <a:latin typeface="Arial"/>
            </a:endParaRPr>
          </a:p>
        </p:txBody>
      </p:sp>
      <p:pic>
        <p:nvPicPr>
          <p:cNvPr id="559" name="Picture 1" descr="Picture 1"/>
          <p:cNvPicPr/>
          <p:nvPr/>
        </p:nvPicPr>
        <p:blipFill>
          <a:blip r:embed="rId1"/>
          <a:stretch/>
        </p:blipFill>
        <p:spPr>
          <a:xfrm>
            <a:off x="7122960" y="285840"/>
            <a:ext cx="5650560" cy="2416680"/>
          </a:xfrm>
          <a:prstGeom prst="rect">
            <a:avLst/>
          </a:prstGeom>
          <a:ln w="12600">
            <a:noFill/>
          </a:ln>
        </p:spPr>
      </p:pic>
      <p:grpSp>
        <p:nvGrpSpPr>
          <p:cNvPr id="560" name="Group 40"/>
          <p:cNvGrpSpPr/>
          <p:nvPr/>
        </p:nvGrpSpPr>
        <p:grpSpPr>
          <a:xfrm>
            <a:off x="2671560" y="6222600"/>
            <a:ext cx="8127360" cy="3424320"/>
            <a:chOff x="2671560" y="6222600"/>
            <a:chExt cx="8127360" cy="3424320"/>
          </a:xfrm>
        </p:grpSpPr>
        <p:sp>
          <p:nvSpPr>
            <p:cNvPr id="561" name="CustomShape 41"/>
            <p:cNvSpPr/>
            <p:nvPr/>
          </p:nvSpPr>
          <p:spPr>
            <a:xfrm>
              <a:off x="2671560" y="6544800"/>
              <a:ext cx="8127360" cy="3102120"/>
            </a:xfrm>
            <a:prstGeom prst="roundRect">
              <a:avLst>
                <a:gd name="adj" fmla="val 15000"/>
              </a:avLst>
            </a:prstGeom>
            <a:noFill/>
            <a:ln w="25560">
              <a:solidFill>
                <a:schemeClr val="accent5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42"/>
            <p:cNvSpPr/>
            <p:nvPr/>
          </p:nvSpPr>
          <p:spPr>
            <a:xfrm>
              <a:off x="3770640" y="6222600"/>
              <a:ext cx="5930640" cy="51516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50760" rIns="50760" tIns="50760" bIns="50760" anchor="ctr">
              <a:spAutoFit/>
            </a:bodyPr>
            <a:p>
              <a:pPr>
                <a:lnSpc>
                  <a:spcPct val="80000"/>
                </a:lnSpc>
              </a:pPr>
              <a:r>
                <a:rPr b="0" lang="pt-BR" sz="3400" spc="-1" strike="noStrike" cap="all">
                  <a:solidFill>
                    <a:srgbClr val="c82606"/>
                  </a:solidFill>
                  <a:latin typeface="DIN Condensed Bold"/>
                  <a:ea typeface="DIN Condensed Bold"/>
                </a:rPr>
                <a:t>Representações visuais</a:t>
              </a:r>
              <a:endParaRPr b="0" lang="pt-BR" sz="3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06440" y="1905120"/>
            <a:ext cx="7317360" cy="7417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20040" indent="-31860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Probabilidade: medida de incerteza em evento</a:t>
            </a:r>
            <a:endParaRPr b="0" lang="pt-BR" sz="2450" spc="-1" strike="noStrike">
              <a:latin typeface="Arial"/>
            </a:endParaRPr>
          </a:p>
          <a:p>
            <a:pPr lvl="1" marL="640080" indent="-31860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0 ≤ Pr(A) ≤ 1</a:t>
            </a:r>
            <a:endParaRPr b="0" lang="pt-BR" sz="2450" spc="-1" strike="noStrike">
              <a:latin typeface="Arial"/>
            </a:endParaRPr>
          </a:p>
          <a:p>
            <a:pPr lvl="1" marL="640080" indent="-31860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Pr(A </a:t>
            </a:r>
            <a:r>
              <a:rPr b="0" i="1" lang="pt-BR" sz="295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∪ </a:t>
            </a: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B) = Pr(A) + Pr(B) se A </a:t>
            </a:r>
            <a:r>
              <a:rPr b="0" i="1" lang="pt-BR" sz="2950" spc="-1" strike="noStrike">
                <a:solidFill>
                  <a:srgbClr val="2389c0"/>
                </a:solidFill>
                <a:latin typeface="Avenir Next Regular"/>
                <a:ea typeface="Avenir Next Regular"/>
              </a:rPr>
              <a:t>∩ </a:t>
            </a: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B = ∅</a:t>
            </a:r>
            <a:endParaRPr b="0" lang="pt-BR" sz="2450" spc="-1" strike="noStrike">
              <a:latin typeface="Arial"/>
            </a:endParaRPr>
          </a:p>
          <a:p>
            <a:pPr marL="320040" indent="-31860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Variáveis aleatórias: organizam eventos mutuamente exclusivos e exaustivos</a:t>
            </a:r>
            <a:endParaRPr b="0" lang="pt-BR" sz="2450" spc="-1" strike="noStrike">
              <a:latin typeface="Arial"/>
            </a:endParaRPr>
          </a:p>
          <a:p>
            <a:pPr lvl="1" marL="640080" indent="-31860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Clima = quente, ameno, frio</a:t>
            </a:r>
            <a:endParaRPr b="0" lang="pt-BR" sz="2450" spc="-1" strike="noStrike">
              <a:latin typeface="Arial"/>
            </a:endParaRPr>
          </a:p>
          <a:p>
            <a:pPr marL="320040" indent="-31860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Distribuição de probabilidades</a:t>
            </a:r>
            <a:endParaRPr b="0" lang="pt-BR" sz="2450" spc="-1" strike="noStrike">
              <a:latin typeface="Arial"/>
            </a:endParaRPr>
          </a:p>
          <a:p>
            <a:pPr lvl="1" marL="640080" indent="-31860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Tabela de probabilidades de eventos relacionados a variável</a:t>
            </a:r>
            <a:endParaRPr b="0" lang="pt-BR" sz="2450" spc="-1" strike="noStrike">
              <a:latin typeface="Arial"/>
            </a:endParaRPr>
          </a:p>
          <a:p>
            <a:pPr marL="320040" indent="-31860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Distribuição conjunta</a:t>
            </a:r>
            <a:endParaRPr b="0" lang="pt-BR" sz="2450" spc="-1" strike="noStrike">
              <a:latin typeface="Arial"/>
            </a:endParaRPr>
          </a:p>
          <a:p>
            <a:pPr lvl="1" marL="640080" indent="-318600">
              <a:lnSpc>
                <a:spcPct val="100000"/>
              </a:lnSpc>
              <a:spcBef>
                <a:spcPts val="20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450" spc="-1" strike="noStrike">
                <a:solidFill>
                  <a:srgbClr val="2389c0"/>
                </a:solidFill>
                <a:latin typeface="Avenir Next Medium"/>
                <a:ea typeface="Avenir Next Medium"/>
              </a:rPr>
              <a:t>Tabela de probabilidades conjuntas de múltiplas variáveis</a:t>
            </a:r>
            <a:endParaRPr b="0" lang="pt-BR" sz="245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revisão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322" name="Table 3"/>
          <p:cNvGraphicFramePr/>
          <p:nvPr/>
        </p:nvGraphicFramePr>
        <p:xfrm>
          <a:off x="7984800" y="3452040"/>
          <a:ext cx="3572280" cy="1892160"/>
        </p:xfrm>
        <a:graphic>
          <a:graphicData uri="http://schemas.openxmlformats.org/drawingml/2006/table">
            <a:tbl>
              <a:tblPr/>
              <a:tblGrid>
                <a:gridCol w="1786320"/>
                <a:gridCol w="1786320"/>
              </a:tblGrid>
              <a:tr h="473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Clima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Pr(Temp)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473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quente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0,35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304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ameno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0,60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734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frio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5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0,05</a:t>
                      </a:r>
                      <a:endParaRPr b="0" lang="pt-BR" sz="25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3" name="Table 4"/>
          <p:cNvGraphicFramePr/>
          <p:nvPr/>
        </p:nvGraphicFramePr>
        <p:xfrm>
          <a:off x="8011080" y="6172200"/>
          <a:ext cx="4656600" cy="2973240"/>
        </p:xfrm>
        <a:graphic>
          <a:graphicData uri="http://schemas.openxmlformats.org/drawingml/2006/table">
            <a:tbl>
              <a:tblPr/>
              <a:tblGrid>
                <a:gridCol w="1552320"/>
                <a:gridCol w="1552320"/>
                <a:gridCol w="1552320"/>
              </a:tblGrid>
              <a:tr h="424800">
                <a:tc>
                  <a:txBody>
                    <a:bodyPr lIns="50760" rIns="5076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Tempo</a:t>
                      </a:r>
                      <a:endParaRPr b="0" lang="pt-BR" sz="2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Clima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DIN Condensed Bold"/>
                          <a:ea typeface="DIN Condensed Bold"/>
                        </a:rPr>
                        <a:t>Pr(T,C)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781873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20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0,15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30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0,30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60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quente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0,05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20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0,10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30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0,15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24800"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60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ffffff"/>
                          </a:solidFill>
                          <a:latin typeface="Avenir Next Demi Bold"/>
                          <a:ea typeface="Avenir Next Demi Bold"/>
                        </a:rPr>
                        <a:t>frio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50760" rIns="5076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400" spc="-1" strike="noStrike">
                          <a:solidFill>
                            <a:srgbClr val="222222"/>
                          </a:solidFill>
                          <a:latin typeface="DIN Condensed Bold"/>
                          <a:ea typeface="DIN Condensed Bold"/>
                        </a:rPr>
                        <a:t>0,25</a:t>
                      </a:r>
                      <a:endParaRPr b="0" lang="pt-BR" sz="2400" spc="-1" strike="noStrike">
                        <a:latin typeface="Arial"/>
                      </a:endParaRPr>
                    </a:p>
                  </a:txBody>
                  <a:tcPr marL="50760" marR="5076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12240"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4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=sol) = 1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Qual distribuição depois de um passo/dia?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565" name="Group 3"/>
          <p:cNvGrpSpPr/>
          <p:nvPr/>
        </p:nvGrpSpPr>
        <p:grpSpPr>
          <a:xfrm>
            <a:off x="7830720" y="3096360"/>
            <a:ext cx="1595160" cy="1594440"/>
            <a:chOff x="7830720" y="3096360"/>
            <a:chExt cx="1595160" cy="1594440"/>
          </a:xfrm>
        </p:grpSpPr>
        <p:sp>
          <p:nvSpPr>
            <p:cNvPr id="566" name="CustomShape 4"/>
            <p:cNvSpPr/>
            <p:nvPr/>
          </p:nvSpPr>
          <p:spPr>
            <a:xfrm>
              <a:off x="7830720" y="3096360"/>
              <a:ext cx="648720" cy="648720"/>
            </a:xfrm>
            <a:prstGeom prst="ellipse">
              <a:avLst/>
            </a:prstGeom>
            <a:solidFill>
              <a:srgbClr val="bbe0e3"/>
            </a:solidFill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Line 5"/>
            <p:cNvSpPr/>
            <p:nvPr/>
          </p:nvSpPr>
          <p:spPr>
            <a:xfrm>
              <a:off x="8155800" y="34207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68" name="Group 6"/>
          <p:cNvGrpSpPr/>
          <p:nvPr/>
        </p:nvGrpSpPr>
        <p:grpSpPr>
          <a:xfrm>
            <a:off x="9375120" y="3096360"/>
            <a:ext cx="648720" cy="648720"/>
            <a:chOff x="9375120" y="3096360"/>
            <a:chExt cx="648720" cy="648720"/>
          </a:xfrm>
        </p:grpSpPr>
        <p:sp>
          <p:nvSpPr>
            <p:cNvPr id="569" name="CustomShape 7"/>
            <p:cNvSpPr/>
            <p:nvPr/>
          </p:nvSpPr>
          <p:spPr>
            <a:xfrm>
              <a:off x="9375120" y="3096360"/>
              <a:ext cx="648720" cy="648720"/>
            </a:xfrm>
            <a:prstGeom prst="ellipse">
              <a:avLst/>
            </a:prstGeom>
            <a:solidFill>
              <a:srgbClr val="ffcc00"/>
            </a:solidFill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CustomShape 8"/>
            <p:cNvSpPr/>
            <p:nvPr/>
          </p:nvSpPr>
          <p:spPr>
            <a:xfrm>
              <a:off x="9505440" y="3220560"/>
              <a:ext cx="388440" cy="4014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8600" rIns="48600" tIns="48600" bIns="486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sol</a:t>
              </a:r>
              <a:endParaRPr b="0" lang="pt-BR" sz="2000" spc="-1" strike="noStrike">
                <a:latin typeface="Arial"/>
              </a:endParaRPr>
            </a:p>
          </p:txBody>
        </p:sp>
      </p:grpSp>
      <p:sp>
        <p:nvSpPr>
          <p:cNvPr id="571" name="CustomShape 9"/>
          <p:cNvSpPr/>
          <p:nvPr/>
        </p:nvSpPr>
        <p:spPr>
          <a:xfrm>
            <a:off x="8508600" y="3242160"/>
            <a:ext cx="873000" cy="60480"/>
          </a:xfrm>
          <a:custGeom>
            <a:avLst/>
            <a:gdLst/>
            <a:ahLst/>
            <a:rect l="l" t="t" r="r" b="b"/>
            <a:pathLst>
              <a:path w="21600" h="16222">
                <a:moveTo>
                  <a:pt x="0" y="13909"/>
                </a:moveTo>
                <a:cubicBezTo>
                  <a:pt x="7216" y="-5378"/>
                  <a:pt x="14416" y="-4607"/>
                  <a:pt x="21600" y="16222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10"/>
          <p:cNvSpPr/>
          <p:nvPr/>
        </p:nvSpPr>
        <p:spPr>
          <a:xfrm>
            <a:off x="8431560" y="3615120"/>
            <a:ext cx="990000" cy="135360"/>
          </a:xfrm>
          <a:custGeom>
            <a:avLst/>
            <a:gdLst/>
            <a:ahLst/>
            <a:rect l="l" t="t" r="r" b="b"/>
            <a:pathLst>
              <a:path w="21600" h="16200">
                <a:moveTo>
                  <a:pt x="21600" y="0"/>
                </a:moveTo>
                <a:cubicBezTo>
                  <a:pt x="14368" y="21560"/>
                  <a:pt x="7168" y="21600"/>
                  <a:pt x="0" y="120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1"/>
          <p:cNvSpPr/>
          <p:nvPr/>
        </p:nvSpPr>
        <p:spPr>
          <a:xfrm flipH="1" rot="16200000">
            <a:off x="9806760" y="2777760"/>
            <a:ext cx="765720" cy="51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4686" y="0"/>
                </a:moveTo>
                <a:cubicBezTo>
                  <a:pt x="7343" y="0"/>
                  <a:pt x="0" y="5400"/>
                  <a:pt x="0" y="10800"/>
                </a:cubicBezTo>
                <a:cubicBezTo>
                  <a:pt x="0" y="16200"/>
                  <a:pt x="5400" y="21600"/>
                  <a:pt x="10800" y="21600"/>
                </a:cubicBezTo>
                <a:cubicBezTo>
                  <a:pt x="16200" y="21600"/>
                  <a:pt x="21600" y="13087"/>
                  <a:pt x="21600" y="4573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12"/>
          <p:cNvSpPr/>
          <p:nvPr/>
        </p:nvSpPr>
        <p:spPr>
          <a:xfrm flipH="1" rot="5400000">
            <a:off x="7231680" y="3588840"/>
            <a:ext cx="857160" cy="52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5423" y="0"/>
                </a:moveTo>
                <a:cubicBezTo>
                  <a:pt x="7711" y="0"/>
                  <a:pt x="0" y="5400"/>
                  <a:pt x="0" y="10800"/>
                </a:cubicBezTo>
                <a:cubicBezTo>
                  <a:pt x="0" y="16200"/>
                  <a:pt x="5400" y="21600"/>
                  <a:pt x="10800" y="21600"/>
                </a:cubicBezTo>
                <a:cubicBezTo>
                  <a:pt x="16200" y="21600"/>
                  <a:pt x="21600" y="13057"/>
                  <a:pt x="21600" y="4515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13"/>
          <p:cNvSpPr/>
          <p:nvPr/>
        </p:nvSpPr>
        <p:spPr>
          <a:xfrm>
            <a:off x="10365840" y="249948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0.9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6" name="CustomShape 14"/>
          <p:cNvSpPr/>
          <p:nvPr/>
        </p:nvSpPr>
        <p:spPr>
          <a:xfrm>
            <a:off x="7563960" y="424188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0.7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7" name="CustomShape 15"/>
          <p:cNvSpPr/>
          <p:nvPr/>
        </p:nvSpPr>
        <p:spPr>
          <a:xfrm>
            <a:off x="8658720" y="264168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0.3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8" name="CustomShape 16"/>
          <p:cNvSpPr/>
          <p:nvPr/>
        </p:nvSpPr>
        <p:spPr>
          <a:xfrm>
            <a:off x="8681760" y="3807360"/>
            <a:ext cx="56736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500"/>
              </a:spcBef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  <a:ea typeface="Calibri"/>
              </a:rPr>
              <a:t>0.1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579" name="CustomShape 17"/>
          <p:cNvSpPr/>
          <p:nvPr/>
        </p:nvSpPr>
        <p:spPr>
          <a:xfrm>
            <a:off x="589680" y="6770160"/>
            <a:ext cx="11822040" cy="200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= sol) = Pr(X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= sol |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= sol)Pr(X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= sol) +</a:t>
            </a:r>
            <a:br/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                       Pr(X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2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= sol | 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= chuva)Pr(X</a:t>
            </a:r>
            <a:r>
              <a:rPr b="0" lang="pt-BR" sz="3400" spc="-1" strike="noStrike" baseline="-5000">
                <a:solidFill>
                  <a:srgbClr val="e42832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= chuva)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                      </a:t>
            </a:r>
            <a:r>
              <a:rPr b="0" lang="pt-BR" sz="340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= 0,9*1 + 0,3*0 = 0,9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580" name="CustomShape 18"/>
          <p:cNvSpPr/>
          <p:nvPr/>
        </p:nvSpPr>
        <p:spPr>
          <a:xfrm>
            <a:off x="7776000" y="3240000"/>
            <a:ext cx="791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chuva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1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406440" y="1905120"/>
            <a:ext cx="12190680" cy="1291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65480" indent="-46404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Qual Pr(X</a:t>
            </a:r>
            <a:r>
              <a:rPr b="0" lang="pt-BR" sz="38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r>
              <a:rPr b="0" lang="pt-BR" sz="3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)?</a:t>
            </a:r>
            <a:endParaRPr b="0" lang="pt-BR" sz="3800" spc="-1" strike="noStrike">
              <a:latin typeface="Arial"/>
            </a:endParaRPr>
          </a:p>
        </p:txBody>
      </p:sp>
      <p:sp>
        <p:nvSpPr>
          <p:cNvPr id="582" name="Line 2"/>
          <p:cNvSpPr/>
          <p:nvPr/>
        </p:nvSpPr>
        <p:spPr>
          <a:xfrm flipH="1" flipV="1">
            <a:off x="5394960" y="8125200"/>
            <a:ext cx="1137600" cy="32508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3"/>
          <p:cNvSpPr/>
          <p:nvPr/>
        </p:nvSpPr>
        <p:spPr>
          <a:xfrm>
            <a:off x="6462360" y="8430840"/>
            <a:ext cx="2599560" cy="523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701"/>
              </a:spcBef>
            </a:pPr>
            <a:r>
              <a:rPr b="0" i="1" lang="pt-BR" sz="2800" spc="-1" strike="noStrike">
                <a:solidFill>
                  <a:srgbClr val="e42832"/>
                </a:solidFill>
                <a:latin typeface="Arial"/>
                <a:ea typeface="Arial"/>
              </a:rPr>
              <a:t>Simulação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584" name="Picture 1" descr="Picture 1"/>
          <p:cNvPicPr/>
          <p:nvPr/>
        </p:nvPicPr>
        <p:blipFill>
          <a:blip r:embed="rId1"/>
          <a:stretch/>
        </p:blipFill>
        <p:spPr>
          <a:xfrm>
            <a:off x="7662600" y="299880"/>
            <a:ext cx="4778280" cy="2924640"/>
          </a:xfrm>
          <a:prstGeom prst="rect">
            <a:avLst/>
          </a:prstGeom>
          <a:ln w="12600">
            <a:noFill/>
          </a:ln>
        </p:spPr>
      </p:pic>
      <p:sp>
        <p:nvSpPr>
          <p:cNvPr id="585" name="CustomShape 4"/>
          <p:cNvSpPr/>
          <p:nvPr/>
        </p:nvSpPr>
        <p:spPr>
          <a:xfrm>
            <a:off x="6667200" y="3481920"/>
            <a:ext cx="567360" cy="56736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86" name="Group 5"/>
          <p:cNvGrpSpPr/>
          <p:nvPr/>
        </p:nvGrpSpPr>
        <p:grpSpPr>
          <a:xfrm>
            <a:off x="3253680" y="3481920"/>
            <a:ext cx="1554120" cy="1554480"/>
            <a:chOff x="3253680" y="3481920"/>
            <a:chExt cx="1554120" cy="1554480"/>
          </a:xfrm>
        </p:grpSpPr>
        <p:sp>
          <p:nvSpPr>
            <p:cNvPr id="587" name="CustomShape 6"/>
            <p:cNvSpPr/>
            <p:nvPr/>
          </p:nvSpPr>
          <p:spPr>
            <a:xfrm>
              <a:off x="3253680" y="3481920"/>
              <a:ext cx="567360" cy="56736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Line 7"/>
            <p:cNvSpPr/>
            <p:nvPr/>
          </p:nvSpPr>
          <p:spPr>
            <a:xfrm>
              <a:off x="3537720" y="37663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pt-BR" sz="3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X</a:t>
              </a:r>
              <a:r>
                <a:rPr b="0" lang="pt-BR" sz="3400" spc="-1" strike="noStrike" baseline="-19000">
                  <a:solidFill>
                    <a:srgbClr val="000000"/>
                  </a:solidFill>
                  <a:latin typeface="Times New Roman"/>
                  <a:ea typeface="Times New Roman"/>
                </a:rPr>
                <a:t>2</a:t>
              </a:r>
              <a:endParaRPr b="0" lang="pt-BR" sz="3400" spc="-1" strike="noStrike">
                <a:latin typeface="Arial"/>
              </a:endParaRPr>
            </a:p>
          </p:txBody>
        </p:sp>
      </p:grpSp>
      <p:sp>
        <p:nvSpPr>
          <p:cNvPr id="589" name="CustomShape 8"/>
          <p:cNvSpPr/>
          <p:nvPr/>
        </p:nvSpPr>
        <p:spPr>
          <a:xfrm>
            <a:off x="2859840" y="3766320"/>
            <a:ext cx="37944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0" name="Group 9"/>
          <p:cNvGrpSpPr/>
          <p:nvPr/>
        </p:nvGrpSpPr>
        <p:grpSpPr>
          <a:xfrm>
            <a:off x="2278080" y="3481920"/>
            <a:ext cx="1554480" cy="1554480"/>
            <a:chOff x="2278080" y="3481920"/>
            <a:chExt cx="1554480" cy="1554480"/>
          </a:xfrm>
        </p:grpSpPr>
        <p:sp>
          <p:nvSpPr>
            <p:cNvPr id="591" name="CustomShape 10"/>
            <p:cNvSpPr/>
            <p:nvPr/>
          </p:nvSpPr>
          <p:spPr>
            <a:xfrm>
              <a:off x="2278080" y="3481920"/>
              <a:ext cx="567360" cy="56736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Line 11"/>
            <p:cNvSpPr/>
            <p:nvPr/>
          </p:nvSpPr>
          <p:spPr>
            <a:xfrm>
              <a:off x="2562480" y="37663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pt-BR" sz="3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X</a:t>
              </a:r>
              <a:r>
                <a:rPr b="0" lang="pt-BR" sz="3400" spc="-1" strike="noStrike" baseline="-19000">
                  <a:solidFill>
                    <a:srgbClr val="000000"/>
                  </a:solidFill>
                  <a:latin typeface="Times New Roman"/>
                  <a:ea typeface="Times New Roman"/>
                </a:rPr>
                <a:t>1</a:t>
              </a:r>
              <a:endParaRPr b="0" lang="pt-BR" sz="3400" spc="-1" strike="noStrike">
                <a:latin typeface="Arial"/>
              </a:endParaRPr>
            </a:p>
          </p:txBody>
        </p:sp>
      </p:grpSp>
      <p:grpSp>
        <p:nvGrpSpPr>
          <p:cNvPr id="593" name="Group 12"/>
          <p:cNvGrpSpPr/>
          <p:nvPr/>
        </p:nvGrpSpPr>
        <p:grpSpPr>
          <a:xfrm>
            <a:off x="4228920" y="3481920"/>
            <a:ext cx="1554120" cy="1554480"/>
            <a:chOff x="4228920" y="3481920"/>
            <a:chExt cx="1554120" cy="1554480"/>
          </a:xfrm>
        </p:grpSpPr>
        <p:sp>
          <p:nvSpPr>
            <p:cNvPr id="594" name="CustomShape 13"/>
            <p:cNvSpPr/>
            <p:nvPr/>
          </p:nvSpPr>
          <p:spPr>
            <a:xfrm>
              <a:off x="4228920" y="3481920"/>
              <a:ext cx="567360" cy="567360"/>
            </a:xfrm>
            <a:prstGeom prst="ellipse">
              <a:avLst/>
            </a:prstGeom>
            <a:noFill/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Line 14"/>
            <p:cNvSpPr/>
            <p:nvPr/>
          </p:nvSpPr>
          <p:spPr>
            <a:xfrm>
              <a:off x="4513320" y="3766320"/>
              <a:ext cx="126972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pt-BR" sz="3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X</a:t>
              </a:r>
              <a:r>
                <a:rPr b="0" lang="pt-BR" sz="3400" spc="-1" strike="noStrike" baseline="-19000">
                  <a:solidFill>
                    <a:srgbClr val="000000"/>
                  </a:solidFill>
                  <a:latin typeface="Times New Roman"/>
                  <a:ea typeface="Times New Roman"/>
                </a:rPr>
                <a:t>3</a:t>
              </a:r>
              <a:endParaRPr b="0" lang="pt-BR" sz="3400" spc="-1" strike="noStrike">
                <a:latin typeface="Arial"/>
              </a:endParaRPr>
            </a:p>
          </p:txBody>
        </p:sp>
      </p:grpSp>
      <p:sp>
        <p:nvSpPr>
          <p:cNvPr id="596" name="CustomShape 15"/>
          <p:cNvSpPr/>
          <p:nvPr/>
        </p:nvSpPr>
        <p:spPr>
          <a:xfrm>
            <a:off x="4810680" y="3766320"/>
            <a:ext cx="37944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16"/>
          <p:cNvSpPr/>
          <p:nvPr/>
        </p:nvSpPr>
        <p:spPr>
          <a:xfrm>
            <a:off x="3835440" y="3766320"/>
            <a:ext cx="37944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8" name="Group 17"/>
          <p:cNvGrpSpPr/>
          <p:nvPr/>
        </p:nvGrpSpPr>
        <p:grpSpPr>
          <a:xfrm>
            <a:off x="5204160" y="3481920"/>
            <a:ext cx="1554480" cy="1554480"/>
            <a:chOff x="5204160" y="3481920"/>
            <a:chExt cx="1554480" cy="1554480"/>
          </a:xfrm>
        </p:grpSpPr>
        <p:sp>
          <p:nvSpPr>
            <p:cNvPr id="599" name="CustomShape 18"/>
            <p:cNvSpPr/>
            <p:nvPr/>
          </p:nvSpPr>
          <p:spPr>
            <a:xfrm>
              <a:off x="5204160" y="3481920"/>
              <a:ext cx="567360" cy="56736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Line 19"/>
            <p:cNvSpPr/>
            <p:nvPr/>
          </p:nvSpPr>
          <p:spPr>
            <a:xfrm>
              <a:off x="5488560" y="3766320"/>
              <a:ext cx="1270080" cy="1270080"/>
            </a:xfrm>
            <a:prstGeom prst="line">
              <a:avLst/>
            </a:prstGeom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 anchorCtr="1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pt-BR" sz="3400" spc="-1" strike="noStrike">
                  <a:solidFill>
                    <a:srgbClr val="000000"/>
                  </a:solidFill>
                  <a:latin typeface="Times New Roman"/>
                  <a:ea typeface="Times New Roman"/>
                </a:rPr>
                <a:t>X</a:t>
              </a:r>
              <a:r>
                <a:rPr b="0" lang="pt-BR" sz="3400" spc="-1" strike="noStrike" baseline="-19000">
                  <a:solidFill>
                    <a:srgbClr val="000000"/>
                  </a:solidFill>
                  <a:latin typeface="Times New Roman"/>
                  <a:ea typeface="Times New Roman"/>
                </a:rPr>
                <a:t>4</a:t>
              </a:r>
              <a:endParaRPr b="0" lang="pt-BR" sz="3400" spc="-1" strike="noStrike">
                <a:latin typeface="Arial"/>
              </a:endParaRPr>
            </a:p>
          </p:txBody>
        </p:sp>
      </p:grpSp>
      <p:sp>
        <p:nvSpPr>
          <p:cNvPr id="601" name="CustomShape 20"/>
          <p:cNvSpPr/>
          <p:nvPr/>
        </p:nvSpPr>
        <p:spPr>
          <a:xfrm>
            <a:off x="5785920" y="3766320"/>
            <a:ext cx="867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cap="rnd" w="25560">
            <a:solidFill>
              <a:srgbClr val="000000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602" name="latex-image-1.pdf" descr="latex-image-1.pdf"/>
          <p:cNvPicPr/>
          <p:nvPr/>
        </p:nvPicPr>
        <p:blipFill>
          <a:blip r:embed="rId2"/>
          <a:stretch/>
        </p:blipFill>
        <p:spPr>
          <a:xfrm>
            <a:off x="1365120" y="5304600"/>
            <a:ext cx="3846600" cy="468360"/>
          </a:xfrm>
          <a:prstGeom prst="rect">
            <a:avLst/>
          </a:prstGeom>
          <a:ln w="12600">
            <a:noFill/>
          </a:ln>
        </p:spPr>
      </p:pic>
      <p:pic>
        <p:nvPicPr>
          <p:cNvPr id="603" name="Pr(x_t)_&amp;=_sum_x.pdf" descr="Pr(x_t)_&amp;=_sum_x.pdf"/>
          <p:cNvPicPr/>
          <p:nvPr/>
        </p:nvPicPr>
        <p:blipFill>
          <a:blip r:embed="rId3"/>
          <a:stretch/>
        </p:blipFill>
        <p:spPr>
          <a:xfrm>
            <a:off x="1391760" y="6135840"/>
            <a:ext cx="6742440" cy="2322720"/>
          </a:xfrm>
          <a:prstGeom prst="rect">
            <a:avLst/>
          </a:prstGeom>
          <a:ln w="12600">
            <a:noFill/>
          </a:ln>
        </p:spPr>
      </p:pic>
      <p:sp>
        <p:nvSpPr>
          <p:cNvPr id="604" name="Line 21"/>
          <p:cNvSpPr/>
          <p:nvPr/>
        </p:nvSpPr>
        <p:spPr>
          <a:xfrm flipH="1" flipV="1">
            <a:off x="8175600" y="8279280"/>
            <a:ext cx="1137960" cy="32508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22"/>
          <p:cNvSpPr/>
          <p:nvPr/>
        </p:nvSpPr>
        <p:spPr>
          <a:xfrm>
            <a:off x="9243360" y="8584920"/>
            <a:ext cx="2599560" cy="950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701"/>
              </a:spcBef>
            </a:pPr>
            <a:r>
              <a:rPr b="0" i="1" lang="pt-BR" sz="2800" spc="-1" strike="noStrike">
                <a:solidFill>
                  <a:srgbClr val="e42832"/>
                </a:solidFill>
                <a:latin typeface="Arial"/>
                <a:ea typeface="Arial"/>
              </a:rPr>
              <a:t>Crença em estado t-1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06" name="Line 23"/>
          <p:cNvSpPr/>
          <p:nvPr/>
        </p:nvSpPr>
        <p:spPr>
          <a:xfrm flipV="1">
            <a:off x="1632240" y="6952320"/>
            <a:ext cx="556560" cy="897840"/>
          </a:xfrm>
          <a:prstGeom prst="line">
            <a:avLst/>
          </a:prstGeom>
          <a:ln w="32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24"/>
          <p:cNvSpPr/>
          <p:nvPr/>
        </p:nvSpPr>
        <p:spPr>
          <a:xfrm>
            <a:off x="230400" y="7881480"/>
            <a:ext cx="2599560" cy="950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1701"/>
              </a:spcBef>
            </a:pPr>
            <a:r>
              <a:rPr b="0" i="1" lang="pt-BR" sz="2800" spc="-1" strike="noStrike">
                <a:solidFill>
                  <a:srgbClr val="e42832"/>
                </a:solidFill>
                <a:latin typeface="Arial"/>
                <a:ea typeface="Arial"/>
              </a:rPr>
              <a:t>Crença em estado t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608" name="CustomShape 25"/>
          <p:cNvSpPr/>
          <p:nvPr/>
        </p:nvSpPr>
        <p:spPr>
          <a:xfrm>
            <a:off x="7987320" y="4392720"/>
            <a:ext cx="4129200" cy="2689200"/>
          </a:xfrm>
          <a:prstGeom prst="rect">
            <a:avLst/>
          </a:prstGeom>
          <a:solidFill>
            <a:schemeClr val="accent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Podemos computar Pr(X</a:t>
            </a:r>
            <a:r>
              <a:rPr b="0" lang="pt-BR" sz="3400" spc="-1" strike="noStrike" baseline="-5000">
                <a:solidFill>
                  <a:srgbClr val="000000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) para qualquer </a:t>
            </a:r>
            <a:r>
              <a:rPr b="0" i="1" lang="pt-BR" sz="3400" spc="-1" strike="noStrike">
                <a:solidFill>
                  <a:srgbClr val="000000"/>
                </a:solidFill>
                <a:latin typeface="Avenir Next Regular"/>
                <a:ea typeface="Avenir Next Regular"/>
              </a:rPr>
              <a:t>t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 recursivamente a partir de P(X</a:t>
            </a:r>
            <a:r>
              <a:rPr b="0" lang="pt-BR" sz="3400" spc="-1" strike="noStrike" baseline="-5000">
                <a:solidFill>
                  <a:srgbClr val="000000"/>
                </a:solidFill>
                <a:latin typeface="Avenir Next Medium"/>
                <a:ea typeface="Avenir Next Medium"/>
              </a:rPr>
              <a:t>1</a:t>
            </a:r>
            <a:r>
              <a:rPr b="0" lang="pt-BR" sz="34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09" name="CustomShape 26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Atualização de crença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3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406440" y="2121120"/>
            <a:ext cx="54982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25800" indent="-324360">
              <a:lnSpc>
                <a:spcPct val="100000"/>
              </a:lnSpc>
              <a:spcBef>
                <a:spcPts val="18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6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X</a:t>
            </a:r>
            <a:r>
              <a:rPr b="0" lang="pt-BR" sz="2658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= sol</a:t>
            </a:r>
            <a:endParaRPr b="0" lang="pt-BR" sz="26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6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6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99"/>
              </a:spcBef>
            </a:pPr>
            <a:r>
              <a:rPr b="0" lang="pt-BR" sz="26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	</a:t>
            </a:r>
            <a:endParaRPr b="0" lang="pt-BR" sz="2660" spc="-1" strike="noStrike">
              <a:latin typeface="Arial"/>
            </a:endParaRPr>
          </a:p>
          <a:p>
            <a:pPr marL="325800" indent="-324360">
              <a:lnSpc>
                <a:spcPct val="100000"/>
              </a:lnSpc>
              <a:spcBef>
                <a:spcPts val="18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6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X</a:t>
            </a:r>
            <a:r>
              <a:rPr b="0" lang="pt-BR" sz="2658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= chuva</a:t>
            </a:r>
            <a:endParaRPr b="0" lang="pt-BR" sz="26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99"/>
              </a:spcBef>
            </a:pPr>
            <a:endParaRPr b="0" lang="pt-BR" sz="26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899"/>
              </a:spcBef>
            </a:pPr>
            <a:endParaRPr b="0" lang="pt-BR" sz="26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66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660" spc="-1" strike="noStrike">
              <a:latin typeface="Arial"/>
            </a:endParaRPr>
          </a:p>
          <a:p>
            <a:pPr marL="325800" indent="-324360">
              <a:lnSpc>
                <a:spcPct val="100000"/>
              </a:lnSpc>
              <a:spcBef>
                <a:spcPts val="18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6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Crença inicial Pr(X</a:t>
            </a:r>
            <a:r>
              <a:rPr b="0" lang="pt-BR" sz="2658" spc="-1" strike="noStrike" baseline="-2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6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</a:t>
            </a:r>
            <a:endParaRPr b="0" lang="pt-BR" sz="2660" spc="-1" strike="noStrike"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401"/>
              </a:spcBef>
            </a:pPr>
            <a:r>
              <a:rPr b="0" lang="pt-BR" sz="482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Atualização de crença: exemplo</a:t>
            </a:r>
            <a:endParaRPr b="0" lang="pt-BR" sz="4820" spc="-1" strike="noStrike">
              <a:latin typeface="Arial"/>
            </a:endParaRPr>
          </a:p>
        </p:txBody>
      </p:sp>
      <p:pic>
        <p:nvPicPr>
          <p:cNvPr id="612" name="Picture 4" descr="Picture 4"/>
          <p:cNvPicPr/>
          <p:nvPr/>
        </p:nvPicPr>
        <p:blipFill>
          <a:blip r:embed="rId1"/>
          <a:stretch/>
        </p:blipFill>
        <p:spPr>
          <a:xfrm>
            <a:off x="1793520" y="2880360"/>
            <a:ext cx="1119600" cy="847080"/>
          </a:xfrm>
          <a:prstGeom prst="rect">
            <a:avLst/>
          </a:prstGeom>
          <a:ln w="12600">
            <a:noFill/>
          </a:ln>
        </p:spPr>
      </p:pic>
      <p:pic>
        <p:nvPicPr>
          <p:cNvPr id="613" name="Picture 8" descr="Picture 8"/>
          <p:cNvPicPr/>
          <p:nvPr/>
        </p:nvPicPr>
        <p:blipFill>
          <a:blip r:embed="rId2"/>
          <a:stretch/>
        </p:blipFill>
        <p:spPr>
          <a:xfrm>
            <a:off x="9172080" y="2877120"/>
            <a:ext cx="1311840" cy="847440"/>
          </a:xfrm>
          <a:prstGeom prst="rect">
            <a:avLst/>
          </a:prstGeom>
          <a:ln w="12600">
            <a:noFill/>
          </a:ln>
        </p:spPr>
      </p:pic>
      <p:sp>
        <p:nvSpPr>
          <p:cNvPr id="614" name="CustomShape 3"/>
          <p:cNvSpPr/>
          <p:nvPr/>
        </p:nvSpPr>
        <p:spPr>
          <a:xfrm>
            <a:off x="8133480" y="3124080"/>
            <a:ext cx="973800" cy="32364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80808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4"/>
          <p:cNvSpPr/>
          <p:nvPr/>
        </p:nvSpPr>
        <p:spPr>
          <a:xfrm>
            <a:off x="1874880" y="3727080"/>
            <a:ext cx="111960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16" name="CustomShape 5"/>
          <p:cNvSpPr/>
          <p:nvPr/>
        </p:nvSpPr>
        <p:spPr>
          <a:xfrm>
            <a:off x="3419280" y="3727080"/>
            <a:ext cx="111960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pic>
        <p:nvPicPr>
          <p:cNvPr id="617" name="Picture 5" descr="Picture 5"/>
          <p:cNvPicPr/>
          <p:nvPr/>
        </p:nvPicPr>
        <p:blipFill>
          <a:blip r:embed="rId3"/>
          <a:stretch/>
        </p:blipFill>
        <p:spPr>
          <a:xfrm>
            <a:off x="3337920" y="2877120"/>
            <a:ext cx="1119600" cy="847440"/>
          </a:xfrm>
          <a:prstGeom prst="rect">
            <a:avLst/>
          </a:prstGeom>
          <a:ln w="12600">
            <a:noFill/>
          </a:ln>
        </p:spPr>
      </p:pic>
      <p:pic>
        <p:nvPicPr>
          <p:cNvPr id="618" name="Picture 6" descr="Picture 6"/>
          <p:cNvPicPr/>
          <p:nvPr/>
        </p:nvPicPr>
        <p:blipFill>
          <a:blip r:embed="rId4"/>
          <a:stretch/>
        </p:blipFill>
        <p:spPr>
          <a:xfrm>
            <a:off x="4882320" y="2877120"/>
            <a:ext cx="1310760" cy="846720"/>
          </a:xfrm>
          <a:prstGeom prst="rect">
            <a:avLst/>
          </a:prstGeom>
          <a:ln w="12600">
            <a:noFill/>
          </a:ln>
        </p:spPr>
      </p:pic>
      <p:sp>
        <p:nvSpPr>
          <p:cNvPr id="619" name="CustomShape 6"/>
          <p:cNvSpPr/>
          <p:nvPr/>
        </p:nvSpPr>
        <p:spPr>
          <a:xfrm>
            <a:off x="5126040" y="3727080"/>
            <a:ext cx="111960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20" name="CustomShape 7"/>
          <p:cNvSpPr/>
          <p:nvPr/>
        </p:nvSpPr>
        <p:spPr>
          <a:xfrm>
            <a:off x="9352800" y="3727080"/>
            <a:ext cx="113652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Symbol"/>
                <a:ea typeface="Symbol"/>
              </a:rPr>
              <a:t>¥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pic>
        <p:nvPicPr>
          <p:cNvPr id="621" name="Picture 7" descr="Picture 7"/>
          <p:cNvPicPr/>
          <p:nvPr/>
        </p:nvPicPr>
        <p:blipFill>
          <a:blip r:embed="rId5"/>
          <a:stretch/>
        </p:blipFill>
        <p:spPr>
          <a:xfrm>
            <a:off x="6465240" y="2877120"/>
            <a:ext cx="1535040" cy="846720"/>
          </a:xfrm>
          <a:prstGeom prst="rect">
            <a:avLst/>
          </a:prstGeom>
          <a:ln w="12600">
            <a:noFill/>
          </a:ln>
        </p:spPr>
      </p:pic>
      <p:sp>
        <p:nvSpPr>
          <p:cNvPr id="622" name="CustomShape 8"/>
          <p:cNvSpPr/>
          <p:nvPr/>
        </p:nvSpPr>
        <p:spPr>
          <a:xfrm>
            <a:off x="6833160" y="3723480"/>
            <a:ext cx="111960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pic>
        <p:nvPicPr>
          <p:cNvPr id="623" name="Picture 9" descr="Picture 9"/>
          <p:cNvPicPr/>
          <p:nvPr/>
        </p:nvPicPr>
        <p:blipFill>
          <a:blip r:embed="rId6"/>
          <a:stretch/>
        </p:blipFill>
        <p:spPr>
          <a:xfrm>
            <a:off x="1793520" y="5586480"/>
            <a:ext cx="1119600" cy="847440"/>
          </a:xfrm>
          <a:prstGeom prst="rect">
            <a:avLst/>
          </a:prstGeom>
          <a:ln w="12600">
            <a:noFill/>
          </a:ln>
        </p:spPr>
      </p:pic>
      <p:pic>
        <p:nvPicPr>
          <p:cNvPr id="624" name="Picture 10" descr="Picture 10"/>
          <p:cNvPicPr/>
          <p:nvPr/>
        </p:nvPicPr>
        <p:blipFill>
          <a:blip r:embed="rId7"/>
          <a:stretch/>
        </p:blipFill>
        <p:spPr>
          <a:xfrm>
            <a:off x="3337920" y="5582880"/>
            <a:ext cx="1119600" cy="847440"/>
          </a:xfrm>
          <a:prstGeom prst="rect">
            <a:avLst/>
          </a:prstGeom>
          <a:ln w="12600">
            <a:noFill/>
          </a:ln>
        </p:spPr>
      </p:pic>
      <p:pic>
        <p:nvPicPr>
          <p:cNvPr id="625" name="Picture 11" descr="Picture 11"/>
          <p:cNvPicPr/>
          <p:nvPr/>
        </p:nvPicPr>
        <p:blipFill>
          <a:blip r:embed="rId8"/>
          <a:stretch/>
        </p:blipFill>
        <p:spPr>
          <a:xfrm>
            <a:off x="4882320" y="5582880"/>
            <a:ext cx="1310760" cy="846720"/>
          </a:xfrm>
          <a:prstGeom prst="rect">
            <a:avLst/>
          </a:prstGeom>
          <a:ln w="12600">
            <a:noFill/>
          </a:ln>
        </p:spPr>
      </p:pic>
      <p:pic>
        <p:nvPicPr>
          <p:cNvPr id="626" name="Picture 13" descr="Picture 13"/>
          <p:cNvPicPr/>
          <p:nvPr/>
        </p:nvPicPr>
        <p:blipFill>
          <a:blip r:embed="rId9"/>
          <a:stretch/>
        </p:blipFill>
        <p:spPr>
          <a:xfrm>
            <a:off x="9172080" y="5582880"/>
            <a:ext cx="1311840" cy="847440"/>
          </a:xfrm>
          <a:prstGeom prst="rect">
            <a:avLst/>
          </a:prstGeom>
          <a:ln w="12600">
            <a:noFill/>
          </a:ln>
        </p:spPr>
      </p:pic>
      <p:sp>
        <p:nvSpPr>
          <p:cNvPr id="627" name="CustomShape 9"/>
          <p:cNvSpPr/>
          <p:nvPr/>
        </p:nvSpPr>
        <p:spPr>
          <a:xfrm>
            <a:off x="8133480" y="5830200"/>
            <a:ext cx="973800" cy="32364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80808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0"/>
          <p:cNvSpPr/>
          <p:nvPr/>
        </p:nvSpPr>
        <p:spPr>
          <a:xfrm>
            <a:off x="1798920" y="6381360"/>
            <a:ext cx="106848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29" name="CustomShape 11"/>
          <p:cNvSpPr/>
          <p:nvPr/>
        </p:nvSpPr>
        <p:spPr>
          <a:xfrm>
            <a:off x="3342960" y="6381360"/>
            <a:ext cx="111960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30" name="CustomShape 12"/>
          <p:cNvSpPr/>
          <p:nvPr/>
        </p:nvSpPr>
        <p:spPr>
          <a:xfrm>
            <a:off x="5050080" y="6381360"/>
            <a:ext cx="111960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31" name="CustomShape 13"/>
          <p:cNvSpPr/>
          <p:nvPr/>
        </p:nvSpPr>
        <p:spPr>
          <a:xfrm>
            <a:off x="9276480" y="6381360"/>
            <a:ext cx="113652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Symbol"/>
                <a:ea typeface="Symbol"/>
              </a:rPr>
              <a:t>¥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pic>
        <p:nvPicPr>
          <p:cNvPr id="632" name="Picture 12" descr="Picture 12"/>
          <p:cNvPicPr/>
          <p:nvPr/>
        </p:nvPicPr>
        <p:blipFill>
          <a:blip r:embed="rId10"/>
          <a:stretch/>
        </p:blipFill>
        <p:spPr>
          <a:xfrm>
            <a:off x="6465240" y="5582880"/>
            <a:ext cx="1535040" cy="846720"/>
          </a:xfrm>
          <a:prstGeom prst="rect">
            <a:avLst/>
          </a:prstGeom>
          <a:ln w="12600">
            <a:noFill/>
          </a:ln>
        </p:spPr>
      </p:pic>
      <p:sp>
        <p:nvSpPr>
          <p:cNvPr id="633" name="CustomShape 14"/>
          <p:cNvSpPr/>
          <p:nvPr/>
        </p:nvSpPr>
        <p:spPr>
          <a:xfrm>
            <a:off x="6756840" y="6378120"/>
            <a:ext cx="111960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pic>
        <p:nvPicPr>
          <p:cNvPr id="634" name="Picture 14" descr="Picture 14"/>
          <p:cNvPicPr/>
          <p:nvPr/>
        </p:nvPicPr>
        <p:blipFill>
          <a:blip r:embed="rId11"/>
          <a:stretch/>
        </p:blipFill>
        <p:spPr>
          <a:xfrm>
            <a:off x="1730880" y="8044920"/>
            <a:ext cx="1407960" cy="847440"/>
          </a:xfrm>
          <a:prstGeom prst="rect">
            <a:avLst/>
          </a:prstGeom>
          <a:ln w="12600">
            <a:noFill/>
          </a:ln>
        </p:spPr>
      </p:pic>
      <p:pic>
        <p:nvPicPr>
          <p:cNvPr id="635" name="Picture 49" descr="Picture 49"/>
          <p:cNvPicPr/>
          <p:nvPr/>
        </p:nvPicPr>
        <p:blipFill>
          <a:blip r:embed="rId12"/>
          <a:stretch/>
        </p:blipFill>
        <p:spPr>
          <a:xfrm>
            <a:off x="9253080" y="8041680"/>
            <a:ext cx="1311840" cy="847440"/>
          </a:xfrm>
          <a:prstGeom prst="rect">
            <a:avLst/>
          </a:prstGeom>
          <a:ln w="12600">
            <a:noFill/>
          </a:ln>
        </p:spPr>
      </p:pic>
      <p:sp>
        <p:nvSpPr>
          <p:cNvPr id="636" name="CustomShape 15"/>
          <p:cNvSpPr/>
          <p:nvPr/>
        </p:nvSpPr>
        <p:spPr>
          <a:xfrm>
            <a:off x="1891800" y="8845200"/>
            <a:ext cx="113652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37" name="CustomShape 16"/>
          <p:cNvSpPr/>
          <p:nvPr/>
        </p:nvSpPr>
        <p:spPr>
          <a:xfrm>
            <a:off x="9408600" y="8840160"/>
            <a:ext cx="1119600" cy="659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8600" rIns="48600" tIns="48600" bIns="48600">
            <a:spAutoFit/>
          </a:bodyPr>
          <a:p>
            <a:pPr>
              <a:lnSpc>
                <a:spcPct val="100000"/>
              </a:lnSpc>
              <a:spcBef>
                <a:spcPts val="2001"/>
              </a:spcBef>
            </a:pP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P(</a:t>
            </a:r>
            <a:r>
              <a:rPr b="0" i="1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b="0" lang="pt-BR" sz="3400" spc="-1" strike="noStrike" baseline="-19000">
                <a:solidFill>
                  <a:srgbClr val="000000"/>
                </a:solidFill>
                <a:latin typeface="Symbol"/>
                <a:ea typeface="Symbol"/>
              </a:rPr>
              <a:t>¥</a:t>
            </a:r>
            <a:r>
              <a:rPr b="0" lang="pt-BR" sz="34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38" name="CustomShape 17"/>
          <p:cNvSpPr/>
          <p:nvPr/>
        </p:nvSpPr>
        <p:spPr>
          <a:xfrm>
            <a:off x="8133480" y="8289000"/>
            <a:ext cx="973800" cy="32364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80808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8"/>
          <p:cNvSpPr/>
          <p:nvPr/>
        </p:nvSpPr>
        <p:spPr>
          <a:xfrm>
            <a:off x="4781520" y="8247960"/>
            <a:ext cx="402120" cy="462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>
            <a:spAutoFit/>
          </a:bodyPr>
          <a:p>
            <a:pPr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1" dur="indefinite" restart="never" nodeType="tmRoot">
          <p:childTnLst>
            <p:seq>
              <p:cTn id="182" dur="indefinite" nodeType="mainSeq">
                <p:childTnLst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6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9" fill="hold"/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6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7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0" fill="hold"/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1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4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1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2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5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9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2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8" fill="hold"/>
                                        <p:tgtEl>
                                          <p:spTgt spid="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1" fill="hold"/>
                                        <p:tgtEl>
                                          <p:spTgt spid="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4" fill="hold"/>
                                        <p:tgtEl>
                                          <p:spTgt spid="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8" fill="hold"/>
                                        <p:tgtEl>
                                          <p:spTgt spid="6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5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8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1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5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after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8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576000" y="648000"/>
            <a:ext cx="11951280" cy="732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Escreva as equações: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3200" spc="-1" strike="noStrike">
                <a:solidFill>
                  <a:srgbClr val="000000"/>
                </a:solidFill>
                <a:latin typeface="Arial"/>
                <a:ea typeface="DejaVu Sans"/>
              </a:rPr>
              <a:t>P(S) = 0.9P(S) + 0.3P(C)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P(C) = 0.1P(S) + 0.7P(C) 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Ambas (elas são LD) fornecem: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P(S) = 3P(C) 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Mas como o sistema tem que estar em algum estado, e em apenas um: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P(S) + P(C) = 1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Logo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P( C ) = ¼  e 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pt-BR" sz="3200" spc="-1" strike="noStrike">
                <a:solidFill>
                  <a:srgbClr val="000000"/>
                </a:solidFill>
                <a:latin typeface="Arial"/>
                <a:ea typeface="Noto Sans CJK SC"/>
              </a:rPr>
              <a:t>P(S) = ¾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406440" y="67320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Modelo de linguagem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642" name="CustomShape 2"/>
          <p:cNvSpPr/>
          <p:nvPr/>
        </p:nvSpPr>
        <p:spPr>
          <a:xfrm>
            <a:off x="406440" y="1890000"/>
            <a:ext cx="12190680" cy="696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44160" indent="-3427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Determina fluência de texto</a:t>
            </a:r>
            <a:endParaRPr b="0" lang="pt-BR" sz="2630" spc="-1" strike="noStrike">
              <a:latin typeface="Arial"/>
            </a:endParaRPr>
          </a:p>
          <a:p>
            <a:pPr lvl="1" marL="761760" indent="-3427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Estados são palavras</a:t>
            </a:r>
            <a:endParaRPr b="0" lang="pt-BR" sz="2630" spc="-1" strike="noStrike">
              <a:latin typeface="Arial"/>
            </a:endParaRPr>
          </a:p>
          <a:p>
            <a:pPr lvl="1" marL="761760" indent="-3427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indica fluência de texto</a:t>
            </a:r>
            <a:endParaRPr b="0" lang="pt-BR" sz="2630" spc="-1" strike="noStrike">
              <a:latin typeface="Arial"/>
            </a:endParaRPr>
          </a:p>
          <a:p>
            <a:pPr marL="344160" indent="-3427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Modelo de bigramas (digramas)</a:t>
            </a:r>
            <a:endParaRPr b="0" lang="pt-BR" sz="2630" spc="-1" strike="noStrike">
              <a:latin typeface="Arial"/>
            </a:endParaRPr>
          </a:p>
          <a:p>
            <a:pPr lvl="1" marL="761760" indent="-3427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 = Pr(X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)…Pr(X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N-1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</a:t>
            </a:r>
            <a:endParaRPr b="0" lang="pt-BR" sz="2630" spc="-1" strike="noStrike">
              <a:latin typeface="Arial"/>
            </a:endParaRPr>
          </a:p>
          <a:p>
            <a:pPr lvl="1" marL="761760" indent="-3427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Se tomarmos log:</a:t>
            </a:r>
            <a:endParaRPr b="0" lang="pt-BR" sz="2630" spc="-1" strike="noStrike">
              <a:latin typeface="Arial"/>
            </a:endParaRPr>
          </a:p>
          <a:p>
            <a:pPr lvl="2" marL="1179720" indent="-3427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log Pr(X</a:t>
            </a:r>
            <a:r>
              <a:rPr b="0" lang="pt-BR" sz="2629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r>
              <a:rPr b="0" lang="pt-BR" sz="26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2629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N</a:t>
            </a:r>
            <a:r>
              <a:rPr b="0" lang="pt-BR" sz="26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  = b(-B-,X</a:t>
            </a:r>
            <a:r>
              <a:rPr b="0" lang="pt-BR" sz="2629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r>
              <a:rPr b="0" lang="pt-BR" sz="26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 + b(X</a:t>
            </a:r>
            <a:r>
              <a:rPr b="0" lang="pt-BR" sz="2629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1</a:t>
            </a:r>
            <a:r>
              <a:rPr b="0" lang="pt-BR" sz="26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,X</a:t>
            </a:r>
            <a:r>
              <a:rPr b="0" lang="pt-BR" sz="2629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2</a:t>
            </a:r>
            <a:r>
              <a:rPr b="0" lang="pt-BR" sz="26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 + … + b(X</a:t>
            </a:r>
            <a:r>
              <a:rPr b="0" lang="pt-BR" sz="2629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N</a:t>
            </a:r>
            <a:r>
              <a:rPr b="0" lang="pt-BR" sz="26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,X</a:t>
            </a:r>
            <a:r>
              <a:rPr b="0" lang="pt-BR" sz="2629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N-1</a:t>
            </a:r>
            <a:r>
              <a:rPr b="0" lang="pt-BR" sz="26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)</a:t>
            </a:r>
            <a:endParaRPr b="0" lang="pt-BR" sz="2630" spc="-1" strike="noStrike">
              <a:latin typeface="Arial"/>
            </a:endParaRPr>
          </a:p>
          <a:p>
            <a:pPr marL="344160" indent="-3427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Podemos usar para predizer próxima palavra</a:t>
            </a:r>
            <a:endParaRPr b="0" lang="pt-BR" sz="2630" spc="-1" strike="noStrike">
              <a:latin typeface="Arial"/>
            </a:endParaRPr>
          </a:p>
          <a:p>
            <a:pPr lvl="1" marL="761760" indent="-34272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N+1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,…,X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N+1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26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</a:t>
            </a:r>
            <a:r>
              <a:rPr b="0" lang="pt-BR" sz="26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            </a:t>
            </a:r>
            <a:r>
              <a:rPr b="0" lang="pt-BR" sz="26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[método usado em celulares]</a:t>
            </a:r>
            <a:endParaRPr b="0" lang="pt-BR" sz="26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Podem ser usadas para planejar ações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t-1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,A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</a:t>
            </a: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indica transição se ação A</a:t>
            </a:r>
            <a:r>
              <a:rPr b="0" lang="pt-BR" sz="3229" spc="-1" strike="noStrike" baseline="-5000">
                <a:solidFill>
                  <a:srgbClr val="838787"/>
                </a:solidFill>
                <a:latin typeface="Avenir Next Medium"/>
                <a:ea typeface="Avenir Next Medium"/>
              </a:rPr>
              <a:t>t</a:t>
            </a: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é executada em t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Simulação:</a:t>
            </a: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 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P(X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H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|X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,A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,…,A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H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</a:t>
            </a:r>
            <a:endParaRPr b="0" lang="pt-BR" sz="3230" spc="-1" strike="noStrike">
              <a:latin typeface="Arial"/>
            </a:endParaRPr>
          </a:p>
          <a:p>
            <a:pPr lvl="2" marL="126684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H: Horizonte</a:t>
            </a:r>
            <a:endParaRPr b="0" lang="pt-BR" sz="323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30" spc="-1" strike="noStrike">
              <a:latin typeface="Arial"/>
            </a:endParaRPr>
          </a:p>
          <a:p>
            <a:pPr marL="42228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Avaliação de estado X</a:t>
            </a:r>
            <a:r>
              <a:rPr b="0" lang="pt-BR" sz="3229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t</a:t>
            </a:r>
            <a:r>
              <a:rPr b="0" lang="pt-BR" sz="32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</a:t>
            </a:r>
            <a:endParaRPr b="0" lang="pt-BR" sz="3230" spc="-1" strike="noStrike">
              <a:latin typeface="Arial"/>
            </a:endParaRPr>
          </a:p>
          <a:p>
            <a:pPr lvl="1" marL="844560" indent="-420840">
              <a:lnSpc>
                <a:spcPct val="100000"/>
              </a:lnSpc>
              <a:spcBef>
                <a:spcPts val="2599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23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Utilidade esperada após t ações: 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E(U(X</a:t>
            </a:r>
            <a:r>
              <a:rPr b="0" lang="pt-BR" sz="322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14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)|A</a:t>
            </a:r>
            <a:r>
              <a:rPr b="0" lang="pt-BR" sz="313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1</a:t>
            </a:r>
            <a:r>
              <a:rPr b="0" lang="pt-BR" sz="314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,…,A</a:t>
            </a:r>
            <a:r>
              <a:rPr b="0" lang="pt-BR" sz="3139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23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)</a:t>
            </a:r>
            <a:endParaRPr b="0" lang="pt-BR" sz="3230" spc="-1" strike="noStrike">
              <a:latin typeface="Arial"/>
            </a:endParaRPr>
          </a:p>
        </p:txBody>
      </p:sp>
      <p:sp>
        <p:nvSpPr>
          <p:cNvPr id="644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Cadeias de Markov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Cadeias de Markov assumem que estado é observável ou estimável (em probabilidade)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Incerteza cresce com horizonte H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Incerteza pode ser diminuída fazendo observações 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646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Cadeias ocultas de Markov (HMM)</a:t>
            </a:r>
            <a:endParaRPr b="0" lang="pt-BR" sz="4800" spc="-1" strike="noStrike">
              <a:latin typeface="Arial"/>
            </a:endParaRPr>
          </a:p>
        </p:txBody>
      </p:sp>
      <p:grpSp>
        <p:nvGrpSpPr>
          <p:cNvPr id="647" name="Group 3"/>
          <p:cNvGrpSpPr/>
          <p:nvPr/>
        </p:nvGrpSpPr>
        <p:grpSpPr>
          <a:xfrm>
            <a:off x="8369280" y="6886440"/>
            <a:ext cx="532080" cy="532080"/>
            <a:chOff x="8369280" y="6886440"/>
            <a:chExt cx="532080" cy="532080"/>
          </a:xfrm>
        </p:grpSpPr>
        <p:sp>
          <p:nvSpPr>
            <p:cNvPr id="648" name="CustomShape 4"/>
            <p:cNvSpPr/>
            <p:nvPr/>
          </p:nvSpPr>
          <p:spPr>
            <a:xfrm>
              <a:off x="8369280" y="6886440"/>
              <a:ext cx="532080" cy="53208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5"/>
            <p:cNvSpPr/>
            <p:nvPr/>
          </p:nvSpPr>
          <p:spPr>
            <a:xfrm>
              <a:off x="8465400" y="6899760"/>
              <a:ext cx="339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X</a:t>
              </a:r>
              <a:r>
                <a:rPr b="0" lang="pt-BR" sz="2400" spc="-1" strike="noStrike" baseline="-25000">
                  <a:solidFill>
                    <a:srgbClr val="ffffff"/>
                  </a:solidFill>
                  <a:latin typeface="Calibri"/>
                  <a:ea typeface="Calibri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650" name="CustomShape 6"/>
          <p:cNvSpPr/>
          <p:nvPr/>
        </p:nvSpPr>
        <p:spPr>
          <a:xfrm>
            <a:off x="8636040" y="7434360"/>
            <a:ext cx="360" cy="503280"/>
          </a:xfrm>
          <a:custGeom>
            <a:avLst/>
            <a:gdLst/>
            <a:ahLst/>
            <a:rect l="l" t="t" r="r" b="b"/>
            <a:pathLst>
              <a:path w="0" h="216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w="28440">
            <a:solidFill>
              <a:srgbClr val="ffffff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1" name="Group 7"/>
          <p:cNvGrpSpPr/>
          <p:nvPr/>
        </p:nvGrpSpPr>
        <p:grpSpPr>
          <a:xfrm>
            <a:off x="5016600" y="6886440"/>
            <a:ext cx="532080" cy="532080"/>
            <a:chOff x="5016600" y="6886440"/>
            <a:chExt cx="532080" cy="532080"/>
          </a:xfrm>
        </p:grpSpPr>
        <p:sp>
          <p:nvSpPr>
            <p:cNvPr id="652" name="CustomShape 8"/>
            <p:cNvSpPr/>
            <p:nvPr/>
          </p:nvSpPr>
          <p:spPr>
            <a:xfrm>
              <a:off x="5016600" y="6886440"/>
              <a:ext cx="532080" cy="53208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9"/>
            <p:cNvSpPr/>
            <p:nvPr/>
          </p:nvSpPr>
          <p:spPr>
            <a:xfrm>
              <a:off x="5112360" y="6899760"/>
              <a:ext cx="339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X</a:t>
              </a:r>
              <a:r>
                <a:rPr b="0" lang="pt-BR" sz="2400" spc="-1" strike="noStrike" baseline="-25000">
                  <a:solidFill>
                    <a:srgbClr val="000000"/>
                  </a:solidFill>
                  <a:latin typeface="Calibri"/>
                  <a:ea typeface="Calibri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654" name="CustomShape 10"/>
          <p:cNvSpPr/>
          <p:nvPr/>
        </p:nvSpPr>
        <p:spPr>
          <a:xfrm>
            <a:off x="5283360" y="7434360"/>
            <a:ext cx="36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21600" y="7200"/>
                  <a:pt x="21600" y="14400"/>
                  <a:pt x="21600" y="2160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5" name="Group 11"/>
          <p:cNvGrpSpPr/>
          <p:nvPr/>
        </p:nvGrpSpPr>
        <p:grpSpPr>
          <a:xfrm>
            <a:off x="4102200" y="7953480"/>
            <a:ext cx="532080" cy="532080"/>
            <a:chOff x="4102200" y="7953480"/>
            <a:chExt cx="532080" cy="532080"/>
          </a:xfrm>
        </p:grpSpPr>
        <p:sp>
          <p:nvSpPr>
            <p:cNvPr id="656" name="CustomShape 12"/>
            <p:cNvSpPr/>
            <p:nvPr/>
          </p:nvSpPr>
          <p:spPr>
            <a:xfrm>
              <a:off x="4102200" y="7953480"/>
              <a:ext cx="532080" cy="532080"/>
            </a:xfrm>
            <a:prstGeom prst="ellipse">
              <a:avLst/>
            </a:prstGeom>
            <a:solidFill>
              <a:srgbClr val="808080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13"/>
            <p:cNvSpPr/>
            <p:nvPr/>
          </p:nvSpPr>
          <p:spPr>
            <a:xfrm>
              <a:off x="4202640" y="7966440"/>
              <a:ext cx="330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</a:t>
              </a:r>
              <a:r>
                <a:rPr b="0" lang="pt-BR" sz="2400" spc="-1" strike="noStrike" baseline="-25000">
                  <a:solidFill>
                    <a:srgbClr val="000000"/>
                  </a:solidFill>
                  <a:latin typeface="Calibri"/>
                  <a:ea typeface="Calibri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658" name="CustomShape 14"/>
          <p:cNvSpPr/>
          <p:nvPr/>
        </p:nvSpPr>
        <p:spPr>
          <a:xfrm>
            <a:off x="4649760" y="7153200"/>
            <a:ext cx="35100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59" name="Group 15"/>
          <p:cNvGrpSpPr/>
          <p:nvPr/>
        </p:nvGrpSpPr>
        <p:grpSpPr>
          <a:xfrm>
            <a:off x="4102200" y="6886440"/>
            <a:ext cx="532080" cy="532080"/>
            <a:chOff x="4102200" y="6886440"/>
            <a:chExt cx="532080" cy="532080"/>
          </a:xfrm>
        </p:grpSpPr>
        <p:sp>
          <p:nvSpPr>
            <p:cNvPr id="660" name="CustomShape 16"/>
            <p:cNvSpPr/>
            <p:nvPr/>
          </p:nvSpPr>
          <p:spPr>
            <a:xfrm>
              <a:off x="4102200" y="6886440"/>
              <a:ext cx="532080" cy="53208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17"/>
            <p:cNvSpPr/>
            <p:nvPr/>
          </p:nvSpPr>
          <p:spPr>
            <a:xfrm>
              <a:off x="4197960" y="6899760"/>
              <a:ext cx="339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X</a:t>
              </a:r>
              <a:r>
                <a:rPr b="0" lang="pt-BR" sz="2400" spc="-1" strike="noStrike" baseline="-25000">
                  <a:solidFill>
                    <a:srgbClr val="000000"/>
                  </a:solidFill>
                  <a:latin typeface="Calibri"/>
                  <a:ea typeface="Calibri"/>
                </a:rPr>
                <a:t>1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662" name="CustomShape 18"/>
          <p:cNvSpPr/>
          <p:nvPr/>
        </p:nvSpPr>
        <p:spPr>
          <a:xfrm>
            <a:off x="4368960" y="7434360"/>
            <a:ext cx="360" cy="503280"/>
          </a:xfrm>
          <a:custGeom>
            <a:avLst/>
            <a:gdLst/>
            <a:ahLst/>
            <a:rect l="l" t="t" r="r" b="b"/>
            <a:pathLst>
              <a:path w="0" h="216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3" name="Group 19"/>
          <p:cNvGrpSpPr/>
          <p:nvPr/>
        </p:nvGrpSpPr>
        <p:grpSpPr>
          <a:xfrm>
            <a:off x="5931000" y="6886440"/>
            <a:ext cx="532080" cy="532080"/>
            <a:chOff x="5931000" y="6886440"/>
            <a:chExt cx="532080" cy="532080"/>
          </a:xfrm>
        </p:grpSpPr>
        <p:sp>
          <p:nvSpPr>
            <p:cNvPr id="664" name="CustomShape 20"/>
            <p:cNvSpPr/>
            <p:nvPr/>
          </p:nvSpPr>
          <p:spPr>
            <a:xfrm>
              <a:off x="5931000" y="6886440"/>
              <a:ext cx="532080" cy="53208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5" name="CustomShape 21"/>
            <p:cNvSpPr/>
            <p:nvPr/>
          </p:nvSpPr>
          <p:spPr>
            <a:xfrm>
              <a:off x="6026760" y="6899760"/>
              <a:ext cx="339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X</a:t>
              </a:r>
              <a:r>
                <a:rPr b="0" lang="pt-BR" sz="2400" spc="-1" strike="noStrike" baseline="-25000">
                  <a:solidFill>
                    <a:srgbClr val="000000"/>
                  </a:solidFill>
                  <a:latin typeface="Calibri"/>
                  <a:ea typeface="Calibri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666" name="CustomShape 22"/>
          <p:cNvSpPr/>
          <p:nvPr/>
        </p:nvSpPr>
        <p:spPr>
          <a:xfrm>
            <a:off x="6478560" y="7153200"/>
            <a:ext cx="35100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CustomShape 23"/>
          <p:cNvSpPr/>
          <p:nvPr/>
        </p:nvSpPr>
        <p:spPr>
          <a:xfrm>
            <a:off x="5564160" y="7153200"/>
            <a:ext cx="35100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8" name="Group 24"/>
          <p:cNvGrpSpPr/>
          <p:nvPr/>
        </p:nvGrpSpPr>
        <p:grpSpPr>
          <a:xfrm>
            <a:off x="6845400" y="6886440"/>
            <a:ext cx="532080" cy="532080"/>
            <a:chOff x="6845400" y="6886440"/>
            <a:chExt cx="532080" cy="532080"/>
          </a:xfrm>
        </p:grpSpPr>
        <p:sp>
          <p:nvSpPr>
            <p:cNvPr id="669" name="CustomShape 25"/>
            <p:cNvSpPr/>
            <p:nvPr/>
          </p:nvSpPr>
          <p:spPr>
            <a:xfrm>
              <a:off x="6845400" y="6886440"/>
              <a:ext cx="532080" cy="53208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0" name="CustomShape 26"/>
            <p:cNvSpPr/>
            <p:nvPr/>
          </p:nvSpPr>
          <p:spPr>
            <a:xfrm>
              <a:off x="6941160" y="6899760"/>
              <a:ext cx="339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X</a:t>
              </a:r>
              <a:r>
                <a:rPr b="0" lang="pt-BR" sz="2400" spc="-1" strike="noStrike" baseline="-25000">
                  <a:solidFill>
                    <a:srgbClr val="000000"/>
                  </a:solidFill>
                  <a:latin typeface="Calibri"/>
                  <a:ea typeface="Calibri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671" name="CustomShape 27"/>
          <p:cNvSpPr/>
          <p:nvPr/>
        </p:nvSpPr>
        <p:spPr>
          <a:xfrm>
            <a:off x="7392960" y="7153200"/>
            <a:ext cx="960480" cy="360"/>
          </a:xfrm>
          <a:custGeom>
            <a:avLst/>
            <a:gdLst/>
            <a:ahLst/>
            <a:rect l="l" t="t" r="r" b="b"/>
            <a:pathLst>
              <a:path w="21600" h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noFill/>
          <a:ln cap="rnd" w="28440">
            <a:solidFill>
              <a:srgbClr val="000000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72" name="Group 28"/>
          <p:cNvGrpSpPr/>
          <p:nvPr/>
        </p:nvGrpSpPr>
        <p:grpSpPr>
          <a:xfrm>
            <a:off x="5016600" y="7953480"/>
            <a:ext cx="532080" cy="532080"/>
            <a:chOff x="5016600" y="7953480"/>
            <a:chExt cx="532080" cy="532080"/>
          </a:xfrm>
        </p:grpSpPr>
        <p:sp>
          <p:nvSpPr>
            <p:cNvPr id="673" name="CustomShape 29"/>
            <p:cNvSpPr/>
            <p:nvPr/>
          </p:nvSpPr>
          <p:spPr>
            <a:xfrm>
              <a:off x="5016600" y="7953480"/>
              <a:ext cx="532080" cy="532080"/>
            </a:xfrm>
            <a:prstGeom prst="ellipse">
              <a:avLst/>
            </a:prstGeom>
            <a:solidFill>
              <a:srgbClr val="808080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30"/>
            <p:cNvSpPr/>
            <p:nvPr/>
          </p:nvSpPr>
          <p:spPr>
            <a:xfrm>
              <a:off x="5117040" y="7966440"/>
              <a:ext cx="330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</a:t>
              </a:r>
              <a:r>
                <a:rPr b="0" lang="pt-BR" sz="2400" spc="-1" strike="noStrike" baseline="-25000">
                  <a:solidFill>
                    <a:srgbClr val="000000"/>
                  </a:solidFill>
                  <a:latin typeface="Calibri"/>
                  <a:ea typeface="Calibri"/>
                </a:rPr>
                <a:t>2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675" name="Group 31"/>
          <p:cNvGrpSpPr/>
          <p:nvPr/>
        </p:nvGrpSpPr>
        <p:grpSpPr>
          <a:xfrm>
            <a:off x="5931000" y="7953480"/>
            <a:ext cx="532080" cy="532080"/>
            <a:chOff x="5931000" y="7953480"/>
            <a:chExt cx="532080" cy="532080"/>
          </a:xfrm>
        </p:grpSpPr>
        <p:sp>
          <p:nvSpPr>
            <p:cNvPr id="676" name="CustomShape 32"/>
            <p:cNvSpPr/>
            <p:nvPr/>
          </p:nvSpPr>
          <p:spPr>
            <a:xfrm>
              <a:off x="5931000" y="7953480"/>
              <a:ext cx="532080" cy="532080"/>
            </a:xfrm>
            <a:prstGeom prst="ellipse">
              <a:avLst/>
            </a:prstGeom>
            <a:solidFill>
              <a:srgbClr val="808080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33"/>
            <p:cNvSpPr/>
            <p:nvPr/>
          </p:nvSpPr>
          <p:spPr>
            <a:xfrm>
              <a:off x="6031440" y="7966440"/>
              <a:ext cx="330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</a:t>
              </a:r>
              <a:r>
                <a:rPr b="0" lang="pt-BR" sz="2400" spc="-1" strike="noStrike" baseline="-25000">
                  <a:solidFill>
                    <a:srgbClr val="000000"/>
                  </a:solidFill>
                  <a:latin typeface="Calibri"/>
                  <a:ea typeface="Calibri"/>
                </a:rPr>
                <a:t>3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678" name="Group 34"/>
          <p:cNvGrpSpPr/>
          <p:nvPr/>
        </p:nvGrpSpPr>
        <p:grpSpPr>
          <a:xfrm>
            <a:off x="6845400" y="7953480"/>
            <a:ext cx="532080" cy="532080"/>
            <a:chOff x="6845400" y="7953480"/>
            <a:chExt cx="532080" cy="532080"/>
          </a:xfrm>
        </p:grpSpPr>
        <p:sp>
          <p:nvSpPr>
            <p:cNvPr id="679" name="CustomShape 35"/>
            <p:cNvSpPr/>
            <p:nvPr/>
          </p:nvSpPr>
          <p:spPr>
            <a:xfrm>
              <a:off x="6845400" y="7953480"/>
              <a:ext cx="532080" cy="532080"/>
            </a:xfrm>
            <a:prstGeom prst="ellipse">
              <a:avLst/>
            </a:prstGeom>
            <a:solidFill>
              <a:srgbClr val="808080"/>
            </a:solidFill>
            <a:ln w="2844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36"/>
            <p:cNvSpPr/>
            <p:nvPr/>
          </p:nvSpPr>
          <p:spPr>
            <a:xfrm>
              <a:off x="6945840" y="7966440"/>
              <a:ext cx="330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</a:t>
              </a:r>
              <a:r>
                <a:rPr b="0" lang="pt-BR" sz="2400" spc="-1" strike="noStrike" baseline="-25000">
                  <a:solidFill>
                    <a:srgbClr val="000000"/>
                  </a:solidFill>
                  <a:latin typeface="Calibri"/>
                  <a:ea typeface="Calibri"/>
                </a:rPr>
                <a:t>4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681" name="Group 37"/>
          <p:cNvGrpSpPr/>
          <p:nvPr/>
        </p:nvGrpSpPr>
        <p:grpSpPr>
          <a:xfrm>
            <a:off x="8369280" y="7953480"/>
            <a:ext cx="532080" cy="532080"/>
            <a:chOff x="8369280" y="7953480"/>
            <a:chExt cx="532080" cy="532080"/>
          </a:xfrm>
        </p:grpSpPr>
        <p:sp>
          <p:nvSpPr>
            <p:cNvPr id="682" name="CustomShape 38"/>
            <p:cNvSpPr/>
            <p:nvPr/>
          </p:nvSpPr>
          <p:spPr>
            <a:xfrm>
              <a:off x="8369280" y="7953480"/>
              <a:ext cx="532080" cy="532080"/>
            </a:xfrm>
            <a:prstGeom prst="ellipse">
              <a:avLst/>
            </a:prstGeom>
            <a:solidFill>
              <a:srgbClr val="ffffff"/>
            </a:solidFill>
            <a:ln w="2844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39"/>
            <p:cNvSpPr/>
            <p:nvPr/>
          </p:nvSpPr>
          <p:spPr>
            <a:xfrm>
              <a:off x="8469720" y="7966440"/>
              <a:ext cx="330840" cy="5058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45720" rIns="45720" tIns="45000" bIns="450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i="1" lang="pt-BR" sz="24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</a:t>
              </a:r>
              <a:r>
                <a:rPr b="0" lang="pt-BR" sz="2400" spc="-1" strike="noStrike" baseline="-25000">
                  <a:solidFill>
                    <a:srgbClr val="ffffff"/>
                  </a:solidFill>
                  <a:latin typeface="Calibri"/>
                  <a:ea typeface="Calibri"/>
                </a:rPr>
                <a:t>5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684" name="CustomShape 40"/>
          <p:cNvSpPr/>
          <p:nvPr/>
        </p:nvSpPr>
        <p:spPr>
          <a:xfrm>
            <a:off x="6197760" y="7434360"/>
            <a:ext cx="360" cy="50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21600" y="7200"/>
                  <a:pt x="21600" y="14400"/>
                  <a:pt x="21600" y="2160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41"/>
          <p:cNvSpPr/>
          <p:nvPr/>
        </p:nvSpPr>
        <p:spPr>
          <a:xfrm>
            <a:off x="7112160" y="7434360"/>
            <a:ext cx="360" cy="503280"/>
          </a:xfrm>
          <a:custGeom>
            <a:avLst/>
            <a:gdLst/>
            <a:ahLst/>
            <a:rect l="l" t="t" r="r" b="b"/>
            <a:pathLst>
              <a:path w="0" h="2160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>
            <a:off x="406440" y="5715000"/>
            <a:ext cx="12190680" cy="3668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8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HMM definida por:</a:t>
            </a:r>
            <a:endParaRPr b="0" lang="pt-BR" sz="3400" spc="-1" strike="noStrike">
              <a:latin typeface="Arial"/>
            </a:endParaRPr>
          </a:p>
          <a:p>
            <a:pPr lvl="1" marL="941400" indent="-495360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3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Crença inicial: Pr(X</a:t>
            </a:r>
            <a:r>
              <a:rPr b="0" lang="pt-BR" sz="3800" spc="-1" strike="noStrike" baseline="-5000">
                <a:solidFill>
                  <a:srgbClr val="000000"/>
                </a:solidFill>
                <a:latin typeface="Avenir Next Medium"/>
                <a:ea typeface="Avenir Next Medium"/>
              </a:rPr>
              <a:t>1</a:t>
            </a:r>
            <a:r>
              <a:rPr b="0" lang="pt-BR" sz="3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)</a:t>
            </a:r>
            <a:endParaRPr b="0" lang="pt-BR" sz="3800" spc="-1" strike="noStrike">
              <a:latin typeface="Arial"/>
            </a:endParaRPr>
          </a:p>
          <a:p>
            <a:pPr lvl="1" marL="941400" indent="-495360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3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Transições: Pr(X</a:t>
            </a:r>
            <a:r>
              <a:rPr b="0" lang="pt-BR" sz="3800" spc="-1" strike="noStrike" baseline="-5000">
                <a:solidFill>
                  <a:srgbClr val="000000"/>
                </a:solidFill>
                <a:latin typeface="Avenir Next Medium"/>
                <a:ea typeface="Avenir Next Medium"/>
              </a:rPr>
              <a:t>t</a:t>
            </a:r>
            <a:r>
              <a:rPr b="0" lang="pt-BR" sz="3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|X</a:t>
            </a:r>
            <a:r>
              <a:rPr b="0" lang="pt-BR" sz="3800" spc="-1" strike="noStrike" baseline="-5000">
                <a:solidFill>
                  <a:srgbClr val="000000"/>
                </a:solidFill>
                <a:latin typeface="Avenir Next Medium"/>
                <a:ea typeface="Avenir Next Medium"/>
              </a:rPr>
              <a:t>t-1</a:t>
            </a:r>
            <a:r>
              <a:rPr b="0" lang="pt-BR" sz="3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)</a:t>
            </a:r>
            <a:endParaRPr b="0" lang="pt-BR" sz="3800" spc="-1" strike="noStrike">
              <a:latin typeface="Arial"/>
            </a:endParaRPr>
          </a:p>
          <a:p>
            <a:pPr lvl="1" marL="941400" indent="-495360">
              <a:lnSpc>
                <a:spcPct val="80000"/>
              </a:lnSpc>
              <a:spcBef>
                <a:spcPts val="2801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3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Percepção: Pr(E</a:t>
            </a:r>
            <a:r>
              <a:rPr b="0" lang="pt-BR" sz="3800" spc="-1" strike="noStrike" baseline="-5000">
                <a:solidFill>
                  <a:srgbClr val="000000"/>
                </a:solidFill>
                <a:latin typeface="Avenir Next Medium"/>
                <a:ea typeface="Avenir Next Medium"/>
              </a:rPr>
              <a:t>t</a:t>
            </a:r>
            <a:r>
              <a:rPr b="0" lang="pt-BR" sz="3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|X</a:t>
            </a:r>
            <a:r>
              <a:rPr b="0" lang="pt-BR" sz="3800" spc="-1" strike="noStrike" baseline="-5000">
                <a:solidFill>
                  <a:srgbClr val="000000"/>
                </a:solidFill>
                <a:latin typeface="Avenir Next Medium"/>
                <a:ea typeface="Avenir Next Medium"/>
              </a:rPr>
              <a:t>t</a:t>
            </a:r>
            <a:r>
              <a:rPr b="0" lang="pt-BR" sz="380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)</a:t>
            </a:r>
            <a:endParaRPr b="0" lang="pt-BR" sz="3800" spc="-1" strike="noStrike">
              <a:latin typeface="Arial"/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 (HMM)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688" name="Line 3"/>
          <p:cNvSpPr/>
          <p:nvPr/>
        </p:nvSpPr>
        <p:spPr>
          <a:xfrm>
            <a:off x="3332160" y="3413520"/>
            <a:ext cx="569160" cy="0"/>
          </a:xfrm>
          <a:prstGeom prst="line">
            <a:avLst/>
          </a:prstGeom>
          <a:ln w="255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89" name="Table 4"/>
          <p:cNvGraphicFramePr/>
          <p:nvPr/>
        </p:nvGraphicFramePr>
        <p:xfrm>
          <a:off x="6742080" y="6163200"/>
          <a:ext cx="2965320" cy="2328840"/>
        </p:xfrm>
        <a:graphic>
          <a:graphicData uri="http://schemas.openxmlformats.org/drawingml/2006/table">
            <a:tbl>
              <a:tblPr/>
              <a:tblGrid>
                <a:gridCol w="765720"/>
                <a:gridCol w="770760"/>
                <a:gridCol w="1429200"/>
              </a:tblGrid>
              <a:tr h="52848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R</a:t>
                      </a:r>
                      <a:r>
                        <a:rPr b="0" lang="pt-BR" sz="2300" spc="-1" strike="noStrike" baseline="-20000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t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R</a:t>
                      </a:r>
                      <a:r>
                        <a:rPr b="0" lang="pt-BR" sz="2300" spc="-1" strike="noStrike" baseline="-20000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t+1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P(R</a:t>
                      </a:r>
                      <a:r>
                        <a:rPr b="0" lang="pt-BR" sz="2300" spc="-1" strike="noStrike" baseline="-20000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t+1</a:t>
                      </a: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|R</a:t>
                      </a:r>
                      <a:r>
                        <a:rPr b="0" lang="pt-BR" sz="2300" spc="-1" strike="noStrike" baseline="-20000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)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32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+r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+r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0.7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467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+r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-r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0.3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467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-r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+r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0.3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39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-r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-r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0.7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90" name="Group 5"/>
          <p:cNvGrpSpPr/>
          <p:nvPr/>
        </p:nvGrpSpPr>
        <p:grpSpPr>
          <a:xfrm>
            <a:off x="1463040" y="4357080"/>
            <a:ext cx="2111760" cy="811440"/>
            <a:chOff x="1463040" y="4357080"/>
            <a:chExt cx="2111760" cy="811440"/>
          </a:xfrm>
        </p:grpSpPr>
        <p:sp>
          <p:nvSpPr>
            <p:cNvPr id="691" name="CustomShape 6"/>
            <p:cNvSpPr/>
            <p:nvPr/>
          </p:nvSpPr>
          <p:spPr>
            <a:xfrm>
              <a:off x="1463040" y="4357080"/>
              <a:ext cx="2111760" cy="8114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2d2d8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7"/>
            <p:cNvSpPr/>
            <p:nvPr/>
          </p:nvSpPr>
          <p:spPr>
            <a:xfrm>
              <a:off x="1772640" y="4532040"/>
              <a:ext cx="1492920" cy="46224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333399"/>
                  </a:solidFill>
                  <a:latin typeface="Calibri"/>
                  <a:ea typeface="Calibri"/>
                </a:rPr>
                <a:t>E</a:t>
              </a:r>
              <a:r>
                <a:rPr b="0" lang="pt-BR" sz="2400" spc="-1" strike="noStrike" baseline="-5000">
                  <a:solidFill>
                    <a:srgbClr val="333399"/>
                  </a:solidFill>
                  <a:latin typeface="Calibri"/>
                  <a:ea typeface="Calibri"/>
                </a:rPr>
                <a:t>t-1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693" name="Line 8"/>
          <p:cNvSpPr/>
          <p:nvPr/>
        </p:nvSpPr>
        <p:spPr>
          <a:xfrm>
            <a:off x="2519640" y="3819960"/>
            <a:ext cx="0" cy="536760"/>
          </a:xfrm>
          <a:prstGeom prst="line">
            <a:avLst/>
          </a:prstGeom>
          <a:ln w="255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Line 9"/>
          <p:cNvSpPr/>
          <p:nvPr/>
        </p:nvSpPr>
        <p:spPr>
          <a:xfrm>
            <a:off x="4957920" y="3828600"/>
            <a:ext cx="0" cy="536760"/>
          </a:xfrm>
          <a:prstGeom prst="line">
            <a:avLst/>
          </a:prstGeom>
          <a:ln w="255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Line 10"/>
          <p:cNvSpPr/>
          <p:nvPr/>
        </p:nvSpPr>
        <p:spPr>
          <a:xfrm flipV="1">
            <a:off x="5770800" y="3413520"/>
            <a:ext cx="568800" cy="8640"/>
          </a:xfrm>
          <a:prstGeom prst="line">
            <a:avLst/>
          </a:prstGeom>
          <a:ln w="255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Line 11"/>
          <p:cNvSpPr/>
          <p:nvPr/>
        </p:nvSpPr>
        <p:spPr>
          <a:xfrm>
            <a:off x="7396200" y="3836880"/>
            <a:ext cx="0" cy="536760"/>
          </a:xfrm>
          <a:prstGeom prst="line">
            <a:avLst/>
          </a:prstGeom>
          <a:ln w="255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97" name="Table 12"/>
          <p:cNvGraphicFramePr/>
          <p:nvPr/>
        </p:nvGraphicFramePr>
        <p:xfrm>
          <a:off x="10105920" y="6150600"/>
          <a:ext cx="2697480" cy="2354400"/>
        </p:xfrm>
        <a:graphic>
          <a:graphicData uri="http://schemas.openxmlformats.org/drawingml/2006/table">
            <a:tbl>
              <a:tblPr/>
              <a:tblGrid>
                <a:gridCol w="696600"/>
                <a:gridCol w="701280"/>
                <a:gridCol w="1299960"/>
              </a:tblGrid>
              <a:tr h="55368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R</a:t>
                      </a:r>
                      <a:r>
                        <a:rPr b="0" lang="pt-BR" sz="2300" spc="-1" strike="noStrike" baseline="-20000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t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U</a:t>
                      </a:r>
                      <a:r>
                        <a:rPr b="0" lang="pt-BR" sz="2300" spc="-1" strike="noStrike" baseline="-20000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t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P(U</a:t>
                      </a:r>
                      <a:r>
                        <a:rPr b="0" lang="pt-BR" sz="2300" spc="-1" strike="noStrike" baseline="-20000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|R</a:t>
                      </a:r>
                      <a:r>
                        <a:rPr b="0" lang="pt-BR" sz="2300" spc="-1" strike="noStrike" baseline="-20000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t</a:t>
                      </a: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)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32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+r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+u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0.9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467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+r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-u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0.1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467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-r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+u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0.2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43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-r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-u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2300" spc="-1" strike="noStrike">
                          <a:solidFill>
                            <a:srgbClr val="2389c0"/>
                          </a:solidFill>
                          <a:latin typeface="Calibri"/>
                          <a:ea typeface="Calibri"/>
                        </a:rPr>
                        <a:t>0.8</a:t>
                      </a:r>
                      <a:endParaRPr b="0" lang="pt-BR" sz="23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698" name="Group 13"/>
          <p:cNvGrpSpPr/>
          <p:nvPr/>
        </p:nvGrpSpPr>
        <p:grpSpPr>
          <a:xfrm>
            <a:off x="3901320" y="4389120"/>
            <a:ext cx="2111760" cy="811440"/>
            <a:chOff x="3901320" y="4389120"/>
            <a:chExt cx="2111760" cy="811440"/>
          </a:xfrm>
        </p:grpSpPr>
        <p:sp>
          <p:nvSpPr>
            <p:cNvPr id="699" name="CustomShape 14"/>
            <p:cNvSpPr/>
            <p:nvPr/>
          </p:nvSpPr>
          <p:spPr>
            <a:xfrm>
              <a:off x="3901320" y="4389120"/>
              <a:ext cx="2111760" cy="8114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2d2d8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15"/>
            <p:cNvSpPr/>
            <p:nvPr/>
          </p:nvSpPr>
          <p:spPr>
            <a:xfrm>
              <a:off x="4210920" y="4546440"/>
              <a:ext cx="1492920" cy="497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333399"/>
                  </a:solidFill>
                  <a:latin typeface="Calibri"/>
                  <a:ea typeface="Calibri"/>
                </a:rPr>
                <a:t>E</a:t>
              </a:r>
              <a:r>
                <a:rPr b="0" lang="pt-BR" sz="2400" spc="-1" strike="noStrike" baseline="-20000">
                  <a:solidFill>
                    <a:srgbClr val="333399"/>
                  </a:solidFill>
                  <a:latin typeface="Calibri"/>
                  <a:ea typeface="Calibri"/>
                </a:rPr>
                <a:t>t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701" name="Group 16"/>
          <p:cNvGrpSpPr/>
          <p:nvPr/>
        </p:nvGrpSpPr>
        <p:grpSpPr>
          <a:xfrm>
            <a:off x="6339960" y="4389120"/>
            <a:ext cx="2111760" cy="811440"/>
            <a:chOff x="6339960" y="4389120"/>
            <a:chExt cx="2111760" cy="811440"/>
          </a:xfrm>
        </p:grpSpPr>
        <p:sp>
          <p:nvSpPr>
            <p:cNvPr id="702" name="CustomShape 17"/>
            <p:cNvSpPr/>
            <p:nvPr/>
          </p:nvSpPr>
          <p:spPr>
            <a:xfrm>
              <a:off x="6339960" y="4389120"/>
              <a:ext cx="2111760" cy="8114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2d2d8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18"/>
            <p:cNvSpPr/>
            <p:nvPr/>
          </p:nvSpPr>
          <p:spPr>
            <a:xfrm>
              <a:off x="6649200" y="4546440"/>
              <a:ext cx="1492920" cy="497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333399"/>
                  </a:solidFill>
                  <a:latin typeface="Calibri"/>
                  <a:ea typeface="Calibri"/>
                </a:rPr>
                <a:t>E</a:t>
              </a:r>
              <a:r>
                <a:rPr b="0" lang="pt-BR" sz="2400" spc="-1" strike="noStrike" baseline="-20000">
                  <a:solidFill>
                    <a:srgbClr val="333399"/>
                  </a:solidFill>
                  <a:latin typeface="Calibri"/>
                  <a:ea typeface="Calibri"/>
                </a:rPr>
                <a:t>t+1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704" name="Group 19"/>
          <p:cNvGrpSpPr/>
          <p:nvPr/>
        </p:nvGrpSpPr>
        <p:grpSpPr>
          <a:xfrm>
            <a:off x="1463040" y="3007440"/>
            <a:ext cx="2111760" cy="811440"/>
            <a:chOff x="1463040" y="3007440"/>
            <a:chExt cx="2111760" cy="811440"/>
          </a:xfrm>
        </p:grpSpPr>
        <p:sp>
          <p:nvSpPr>
            <p:cNvPr id="705" name="CustomShape 20"/>
            <p:cNvSpPr/>
            <p:nvPr/>
          </p:nvSpPr>
          <p:spPr>
            <a:xfrm>
              <a:off x="1463040" y="3007440"/>
              <a:ext cx="2111760" cy="8114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2d2d8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21"/>
            <p:cNvSpPr/>
            <p:nvPr/>
          </p:nvSpPr>
          <p:spPr>
            <a:xfrm>
              <a:off x="1772640" y="3164760"/>
              <a:ext cx="1492920" cy="497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333399"/>
                  </a:solidFill>
                  <a:latin typeface="Calibri"/>
                  <a:ea typeface="Calibri"/>
                </a:rPr>
                <a:t>X</a:t>
              </a:r>
              <a:r>
                <a:rPr b="0" lang="pt-BR" sz="2400" spc="-1" strike="noStrike" baseline="-20000">
                  <a:solidFill>
                    <a:srgbClr val="333399"/>
                  </a:solidFill>
                  <a:latin typeface="Calibri"/>
                  <a:ea typeface="Calibri"/>
                </a:rPr>
                <a:t>t-1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707" name="Group 22"/>
          <p:cNvGrpSpPr/>
          <p:nvPr/>
        </p:nvGrpSpPr>
        <p:grpSpPr>
          <a:xfrm>
            <a:off x="3901320" y="3007440"/>
            <a:ext cx="2111760" cy="811440"/>
            <a:chOff x="3901320" y="3007440"/>
            <a:chExt cx="2111760" cy="811440"/>
          </a:xfrm>
        </p:grpSpPr>
        <p:sp>
          <p:nvSpPr>
            <p:cNvPr id="708" name="CustomShape 23"/>
            <p:cNvSpPr/>
            <p:nvPr/>
          </p:nvSpPr>
          <p:spPr>
            <a:xfrm>
              <a:off x="3901320" y="3007440"/>
              <a:ext cx="2111760" cy="8114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2d2d8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24"/>
            <p:cNvSpPr/>
            <p:nvPr/>
          </p:nvSpPr>
          <p:spPr>
            <a:xfrm>
              <a:off x="4210920" y="3164760"/>
              <a:ext cx="1492920" cy="497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333399"/>
                  </a:solidFill>
                  <a:latin typeface="Calibri"/>
                  <a:ea typeface="Calibri"/>
                </a:rPr>
                <a:t>X</a:t>
              </a:r>
              <a:r>
                <a:rPr b="0" lang="pt-BR" sz="2400" spc="-1" strike="noStrike" baseline="-20000">
                  <a:solidFill>
                    <a:srgbClr val="333399"/>
                  </a:solidFill>
                  <a:latin typeface="Calibri"/>
                  <a:ea typeface="Calibri"/>
                </a:rPr>
                <a:t>t</a:t>
              </a:r>
              <a:endParaRPr b="0" lang="pt-BR" sz="2400" spc="-1" strike="noStrike">
                <a:latin typeface="Arial"/>
              </a:endParaRPr>
            </a:p>
          </p:txBody>
        </p:sp>
      </p:grpSp>
      <p:grpSp>
        <p:nvGrpSpPr>
          <p:cNvPr id="710" name="Group 25"/>
          <p:cNvGrpSpPr/>
          <p:nvPr/>
        </p:nvGrpSpPr>
        <p:grpSpPr>
          <a:xfrm>
            <a:off x="6339960" y="3007440"/>
            <a:ext cx="2111760" cy="811440"/>
            <a:chOff x="6339960" y="3007440"/>
            <a:chExt cx="2111760" cy="811440"/>
          </a:xfrm>
        </p:grpSpPr>
        <p:sp>
          <p:nvSpPr>
            <p:cNvPr id="711" name="CustomShape 26"/>
            <p:cNvSpPr/>
            <p:nvPr/>
          </p:nvSpPr>
          <p:spPr>
            <a:xfrm>
              <a:off x="6339960" y="3007440"/>
              <a:ext cx="2111760" cy="811440"/>
            </a:xfrm>
            <a:prstGeom prst="ellipse">
              <a:avLst/>
            </a:prstGeom>
            <a:solidFill>
              <a:srgbClr val="ffffff"/>
            </a:solidFill>
            <a:ln w="25560">
              <a:solidFill>
                <a:srgbClr val="2d2d8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27"/>
            <p:cNvSpPr/>
            <p:nvPr/>
          </p:nvSpPr>
          <p:spPr>
            <a:xfrm>
              <a:off x="6649200" y="3164760"/>
              <a:ext cx="1492920" cy="49752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8600" rIns="48600" tIns="48600" bIns="4860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pt-BR" sz="2400" spc="-1" strike="noStrike">
                  <a:solidFill>
                    <a:srgbClr val="333399"/>
                  </a:solidFill>
                  <a:latin typeface="Calibri"/>
                  <a:ea typeface="Calibri"/>
                </a:rPr>
                <a:t>X</a:t>
              </a:r>
              <a:r>
                <a:rPr b="0" lang="pt-BR" sz="2400" spc="-1" strike="noStrike" baseline="-20000">
                  <a:solidFill>
                    <a:srgbClr val="333399"/>
                  </a:solidFill>
                  <a:latin typeface="Calibri"/>
                  <a:ea typeface="Calibri"/>
                </a:rPr>
                <a:t>t+1</a:t>
              </a:r>
              <a:endParaRPr b="0" lang="pt-BR" sz="2400" spc="-1" strike="noStrike">
                <a:latin typeface="Arial"/>
              </a:endParaRPr>
            </a:p>
          </p:txBody>
        </p:sp>
      </p:grpSp>
      <p:sp>
        <p:nvSpPr>
          <p:cNvPr id="713" name="Line 28"/>
          <p:cNvSpPr/>
          <p:nvPr/>
        </p:nvSpPr>
        <p:spPr>
          <a:xfrm>
            <a:off x="1056600" y="3413520"/>
            <a:ext cx="406440" cy="0"/>
          </a:xfrm>
          <a:prstGeom prst="line">
            <a:avLst/>
          </a:prstGeom>
          <a:ln w="255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Line 29"/>
          <p:cNvSpPr/>
          <p:nvPr/>
        </p:nvSpPr>
        <p:spPr>
          <a:xfrm>
            <a:off x="8452800" y="3413520"/>
            <a:ext cx="406440" cy="0"/>
          </a:xfrm>
          <a:prstGeom prst="line">
            <a:avLst/>
          </a:prstGeom>
          <a:ln w="25560">
            <a:solidFill>
              <a:srgbClr val="2f2f98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15" name="Picture 26" descr="Picture 26"/>
          <p:cNvPicPr/>
          <p:nvPr/>
        </p:nvPicPr>
        <p:blipFill>
          <a:blip r:embed="rId1"/>
          <a:stretch/>
        </p:blipFill>
        <p:spPr>
          <a:xfrm>
            <a:off x="9438120" y="2926080"/>
            <a:ext cx="2795040" cy="9478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406440" y="1905120"/>
            <a:ext cx="12190680" cy="749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Distribuição conjunta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Notação mais concisa</a:t>
            </a: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Hipóteses: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X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t-j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independente de X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t+k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dado X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E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independente de X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t±k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e/ou E</a:t>
            </a:r>
            <a:r>
              <a:rPr b="0" lang="pt-BR" sz="3400" spc="-1" strike="noStrike" baseline="-5000">
                <a:solidFill>
                  <a:srgbClr val="34a5da"/>
                </a:solidFill>
                <a:latin typeface="Avenir Next Medium"/>
                <a:ea typeface="Avenir Next Medium"/>
              </a:rPr>
              <a:t>t±k</a:t>
            </a:r>
            <a:r>
              <a:rPr b="0" lang="pt-BR" sz="34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 dado Xt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Distribuição conjunta HMM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718" name="Pr(X_1,E_1,X_2,E.pdf" descr="Pr(X_1,E_1,X_2,E.pdf"/>
          <p:cNvPicPr/>
          <p:nvPr/>
        </p:nvPicPr>
        <p:blipFill>
          <a:blip r:embed="rId1"/>
          <a:stretch/>
        </p:blipFill>
        <p:spPr>
          <a:xfrm>
            <a:off x="329400" y="2978280"/>
            <a:ext cx="12344760" cy="370800"/>
          </a:xfrm>
          <a:prstGeom prst="rect">
            <a:avLst/>
          </a:prstGeom>
          <a:ln w="12600">
            <a:noFill/>
          </a:ln>
        </p:spPr>
      </p:pic>
      <p:pic>
        <p:nvPicPr>
          <p:cNvPr id="719" name="Image" descr="Image"/>
          <p:cNvPicPr/>
          <p:nvPr/>
        </p:nvPicPr>
        <p:blipFill>
          <a:blip r:embed="rId2"/>
          <a:stretch/>
        </p:blipFill>
        <p:spPr>
          <a:xfrm>
            <a:off x="329400" y="4796640"/>
            <a:ext cx="12344760" cy="1165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406440" y="67320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Exercício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406440" y="1890000"/>
            <a:ext cx="12190680" cy="696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HMM</a:t>
            </a: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1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independente (incondicionalmente) de E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5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?</a:t>
            </a:r>
            <a:endParaRPr b="0" lang="pt-BR" sz="3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31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cond. independente de E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4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dado E</a:t>
            </a:r>
            <a:r>
              <a:rPr b="0" lang="pt-BR" sz="31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1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?</a:t>
            </a:r>
            <a:endParaRPr b="0" lang="pt-BR" sz="3100" spc="-1" strike="noStrike">
              <a:latin typeface="Arial"/>
            </a:endParaRPr>
          </a:p>
        </p:txBody>
      </p:sp>
      <p:pic>
        <p:nvPicPr>
          <p:cNvPr id="722" name="Image" descr="Image"/>
          <p:cNvPicPr/>
          <p:nvPr/>
        </p:nvPicPr>
        <p:blipFill>
          <a:blip r:embed="rId1"/>
          <a:stretch/>
        </p:blipFill>
        <p:spPr>
          <a:xfrm>
            <a:off x="329400" y="2711520"/>
            <a:ext cx="12344760" cy="1165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Subtabelas de distribuição conjunta obtidas pela regra de adivitidade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distribuição marginal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326" name="Table 3"/>
          <p:cNvGraphicFramePr/>
          <p:nvPr/>
        </p:nvGraphicFramePr>
        <p:xfrm>
          <a:off x="216000" y="5375160"/>
          <a:ext cx="4716720" cy="4174920"/>
        </p:xfrm>
        <a:graphic>
          <a:graphicData uri="http://schemas.openxmlformats.org/drawingml/2006/table">
            <a:tbl>
              <a:tblPr/>
              <a:tblGrid>
                <a:gridCol w="1704960"/>
                <a:gridCol w="1365840"/>
                <a:gridCol w="1646280"/>
              </a:tblGrid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T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Pr(T,S)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0.4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0.1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4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0.2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0.3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7" name="Table 4"/>
          <p:cNvGraphicFramePr/>
          <p:nvPr/>
        </p:nvGraphicFramePr>
        <p:xfrm>
          <a:off x="9360000" y="4387680"/>
          <a:ext cx="3021120" cy="1926720"/>
        </p:xfrm>
        <a:graphic>
          <a:graphicData uri="http://schemas.openxmlformats.org/drawingml/2006/table">
            <a:tbl>
              <a:tblPr/>
              <a:tblGrid>
                <a:gridCol w="1510560"/>
                <a:gridCol w="1510920"/>
              </a:tblGrid>
              <a:tr h="504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T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Pr(T)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0.5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4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0.5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8" name="Table 5"/>
          <p:cNvGraphicFramePr/>
          <p:nvPr/>
        </p:nvGraphicFramePr>
        <p:xfrm>
          <a:off x="9455760" y="7619040"/>
          <a:ext cx="2925720" cy="1798200"/>
        </p:xfrm>
        <a:graphic>
          <a:graphicData uri="http://schemas.openxmlformats.org/drawingml/2006/table">
            <a:tbl>
              <a:tblPr/>
              <a:tblGrid>
                <a:gridCol w="1463040"/>
                <a:gridCol w="1463040"/>
              </a:tblGrid>
              <a:tr h="60156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Pr(S)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</a:tr>
              <a:tr h="59508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0.6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6019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22222"/>
                          </a:solidFill>
                          <a:latin typeface="Avenir Next Regular"/>
                          <a:ea typeface="Avenir Next Regular"/>
                        </a:rPr>
                        <a:t>0.4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9" name="Line 6"/>
          <p:cNvSpPr/>
          <p:nvPr/>
        </p:nvSpPr>
        <p:spPr>
          <a:xfrm flipV="1">
            <a:off x="4835520" y="4893840"/>
            <a:ext cx="3848760" cy="66348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7"/>
          <p:cNvSpPr/>
          <p:nvPr/>
        </p:nvSpPr>
        <p:spPr>
          <a:xfrm>
            <a:off x="4833720" y="7529760"/>
            <a:ext cx="3850560" cy="58896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31" name="latex-image-1.pdf" descr="latex-image-1.pdf"/>
          <p:cNvPicPr/>
          <p:nvPr/>
        </p:nvPicPr>
        <p:blipFill>
          <a:blip r:embed="rId1"/>
          <a:stretch/>
        </p:blipFill>
        <p:spPr>
          <a:xfrm>
            <a:off x="4957200" y="5685120"/>
            <a:ext cx="4011840" cy="836640"/>
          </a:xfrm>
          <a:prstGeom prst="rect">
            <a:avLst/>
          </a:prstGeom>
          <a:ln w="12600">
            <a:noFill/>
          </a:ln>
        </p:spPr>
      </p:pic>
      <p:pic>
        <p:nvPicPr>
          <p:cNvPr id="332" name="latex-image-1.pdf" descr="latex-image-1.pdf"/>
          <p:cNvPicPr/>
          <p:nvPr/>
        </p:nvPicPr>
        <p:blipFill>
          <a:blip r:embed="rId2"/>
          <a:stretch/>
        </p:blipFill>
        <p:spPr>
          <a:xfrm>
            <a:off x="4944600" y="8321040"/>
            <a:ext cx="4037040" cy="836640"/>
          </a:xfrm>
          <a:prstGeom prst="rect">
            <a:avLst/>
          </a:prstGeom>
          <a:ln w="12600">
            <a:noFill/>
          </a:ln>
        </p:spPr>
      </p:pic>
      <p:pic>
        <p:nvPicPr>
          <p:cNvPr id="333" name="Pr(X_=_x)_=_sum_.pdf" descr="Pr(X_=_x)_=_sum_.pdf"/>
          <p:cNvPicPr/>
          <p:nvPr/>
        </p:nvPicPr>
        <p:blipFill>
          <a:blip r:embed="rId3"/>
          <a:stretch/>
        </p:blipFill>
        <p:spPr>
          <a:xfrm>
            <a:off x="3283200" y="3441960"/>
            <a:ext cx="6945480" cy="10317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CustomShape 1"/>
          <p:cNvSpPr/>
          <p:nvPr/>
        </p:nvSpPr>
        <p:spPr>
          <a:xfrm>
            <a:off x="406440" y="67320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Exercício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724" name="CustomShape 2"/>
          <p:cNvSpPr/>
          <p:nvPr/>
        </p:nvSpPr>
        <p:spPr>
          <a:xfrm>
            <a:off x="406440" y="1890000"/>
            <a:ext cx="12190680" cy="696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2520" indent="-36108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30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HMM</a:t>
            </a:r>
            <a:endParaRPr b="0" lang="pt-BR" sz="30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0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070" spc="-1" strike="noStrike">
              <a:latin typeface="Arial"/>
            </a:endParaRPr>
          </a:p>
          <a:p>
            <a:pPr marL="362520" indent="-36108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30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</a:t>
            </a:r>
            <a:r>
              <a:rPr b="0" lang="pt-BR" sz="3068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0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independente (incondicionalmente) de E</a:t>
            </a:r>
            <a:r>
              <a:rPr b="0" lang="pt-BR" sz="3068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5</a:t>
            </a:r>
            <a:r>
              <a:rPr b="0" lang="pt-BR" sz="30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? </a:t>
            </a:r>
            <a:r>
              <a:rPr b="0" lang="pt-BR" sz="307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Não</a:t>
            </a:r>
            <a:endParaRPr b="0" lang="pt-BR" sz="30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070" spc="-1" strike="noStrike">
              <a:latin typeface="Arial"/>
            </a:endParaRPr>
          </a:p>
          <a:p>
            <a:pPr marL="362520" indent="-36108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30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E</a:t>
            </a:r>
            <a:r>
              <a:rPr b="0" lang="pt-BR" sz="3068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0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cond. independente de E</a:t>
            </a:r>
            <a:r>
              <a:rPr b="0" lang="pt-BR" sz="3068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4</a:t>
            </a:r>
            <a:r>
              <a:rPr b="0" lang="pt-BR" sz="30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 dado E</a:t>
            </a:r>
            <a:r>
              <a:rPr b="0" lang="pt-BR" sz="3068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3</a:t>
            </a:r>
            <a:r>
              <a:rPr b="0" lang="pt-BR" sz="307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? </a:t>
            </a:r>
            <a:r>
              <a:rPr b="0" lang="pt-BR" sz="307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Não</a:t>
            </a:r>
            <a:endParaRPr b="0" lang="pt-BR" sz="307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701"/>
              </a:spcBef>
            </a:pPr>
            <a:endParaRPr b="0" lang="pt-BR" sz="3070" spc="-1" strike="noStrike">
              <a:latin typeface="Arial"/>
            </a:endParaRPr>
          </a:p>
          <a:p>
            <a:pPr marL="362520" indent="-36108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307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Variáveis manifestas (observáveis) não formam cadeia de Markov</a:t>
            </a:r>
            <a:endParaRPr b="0" lang="pt-BR" sz="3070" spc="-1" strike="noStrike">
              <a:latin typeface="Arial"/>
            </a:endParaRPr>
          </a:p>
        </p:txBody>
      </p:sp>
      <p:pic>
        <p:nvPicPr>
          <p:cNvPr id="725" name="Image" descr="Image"/>
          <p:cNvPicPr/>
          <p:nvPr/>
        </p:nvPicPr>
        <p:blipFill>
          <a:blip r:embed="rId1"/>
          <a:stretch/>
        </p:blipFill>
        <p:spPr>
          <a:xfrm>
            <a:off x="329400" y="2711520"/>
            <a:ext cx="12344760" cy="11653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Atualização de Crença em HMMs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727" name="CustomShape 2"/>
          <p:cNvSpPr/>
          <p:nvPr/>
        </p:nvSpPr>
        <p:spPr>
          <a:xfrm>
            <a:off x="1442520" y="4298040"/>
            <a:ext cx="133092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28" name="CustomShape 3"/>
          <p:cNvSpPr/>
          <p:nvPr/>
        </p:nvSpPr>
        <p:spPr>
          <a:xfrm>
            <a:off x="1169280" y="5898240"/>
            <a:ext cx="187812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Pr(E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|X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29" name="CustomShape 4"/>
          <p:cNvSpPr/>
          <p:nvPr/>
        </p:nvSpPr>
        <p:spPr>
          <a:xfrm>
            <a:off x="960840" y="7498440"/>
            <a:ext cx="229428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|X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30" name="CustomShape 5"/>
          <p:cNvSpPr/>
          <p:nvPr/>
        </p:nvSpPr>
        <p:spPr>
          <a:xfrm>
            <a:off x="3291840" y="3987720"/>
            <a:ext cx="3321360" cy="1268640"/>
          </a:xfrm>
          <a:prstGeom prst="rect">
            <a:avLst/>
          </a:prstGeom>
          <a:blipFill rotWithShape="0">
            <a:blip r:embed="rId1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estado de 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crença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1" name="CustomShape 6"/>
          <p:cNvSpPr/>
          <p:nvPr/>
        </p:nvSpPr>
        <p:spPr>
          <a:xfrm>
            <a:off x="3291840" y="5587920"/>
            <a:ext cx="3321360" cy="126864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percepção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(correção)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2" name="CustomShape 7"/>
          <p:cNvSpPr/>
          <p:nvPr/>
        </p:nvSpPr>
        <p:spPr>
          <a:xfrm>
            <a:off x="3291840" y="7188120"/>
            <a:ext cx="3321360" cy="1268640"/>
          </a:xfrm>
          <a:prstGeom prst="rect">
            <a:avLst/>
          </a:prstGeom>
          <a:blipFill rotWithShape="0">
            <a:blip r:embed="rId3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predição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33" name="CustomShape 8"/>
          <p:cNvSpPr/>
          <p:nvPr/>
        </p:nvSpPr>
        <p:spPr>
          <a:xfrm rot="5400000">
            <a:off x="5823360" y="5587560"/>
            <a:ext cx="4267800" cy="126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0">
            <a:blip r:embed="rId4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34" name="CustomShape 9"/>
          <p:cNvSpPr/>
          <p:nvPr/>
        </p:nvSpPr>
        <p:spPr>
          <a:xfrm>
            <a:off x="9020880" y="5898240"/>
            <a:ext cx="22698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|E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35" name="CustomShape 10"/>
          <p:cNvSpPr/>
          <p:nvPr/>
        </p:nvSpPr>
        <p:spPr>
          <a:xfrm>
            <a:off x="1102680" y="6641280"/>
            <a:ext cx="201060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observação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736" name="CustomShape 11"/>
          <p:cNvSpPr/>
          <p:nvPr/>
        </p:nvSpPr>
        <p:spPr>
          <a:xfrm>
            <a:off x="1293120" y="8160120"/>
            <a:ext cx="162972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transição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737" name="CustomShape 12"/>
          <p:cNvSpPr/>
          <p:nvPr/>
        </p:nvSpPr>
        <p:spPr>
          <a:xfrm>
            <a:off x="1032480" y="4939560"/>
            <a:ext cx="215100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crença atual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738" name="CustomShape 13"/>
          <p:cNvSpPr/>
          <p:nvPr/>
        </p:nvSpPr>
        <p:spPr>
          <a:xfrm>
            <a:off x="9222120" y="7498440"/>
            <a:ext cx="186732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Pr’(X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39" name="CustomShape 14"/>
          <p:cNvSpPr/>
          <p:nvPr/>
        </p:nvSpPr>
        <p:spPr>
          <a:xfrm>
            <a:off x="9093240" y="5290560"/>
            <a:ext cx="212508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nova crença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740" name="CustomShape 15"/>
          <p:cNvSpPr/>
          <p:nvPr/>
        </p:nvSpPr>
        <p:spPr>
          <a:xfrm>
            <a:off x="9940680" y="6736680"/>
            <a:ext cx="430200" cy="573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1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=</a:t>
            </a:r>
            <a:endParaRPr b="0" lang="pt-BR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CustomShape 1"/>
          <p:cNvSpPr/>
          <p:nvPr/>
        </p:nvSpPr>
        <p:spPr>
          <a:xfrm>
            <a:off x="2273400" y="6814440"/>
            <a:ext cx="7853400" cy="1903680"/>
          </a:xfrm>
          <a:prstGeom prst="rect">
            <a:avLst/>
          </a:prstGeom>
          <a:solidFill>
            <a:srgbClr val="f5d328"/>
          </a:solidFill>
          <a:ln w="12600">
            <a:noFill/>
          </a:ln>
          <a:effectLst>
            <a:reflection algn="bl" blurRad="0" dir="5400000" dist="0" endA="0" endPos="40000" fadeDir="5400000" kx="0" ky="0" rotWithShape="0" stA="50000" stPos="0" sx="100000" sy="-100000"/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42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cinemática bayesiana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743" name="CustomShape 3"/>
          <p:cNvSpPr/>
          <p:nvPr/>
        </p:nvSpPr>
        <p:spPr>
          <a:xfrm>
            <a:off x="787320" y="3726360"/>
            <a:ext cx="648504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crença </a:t>
            </a:r>
            <a:r>
              <a:rPr b="0" lang="pt-BR" sz="3600" spc="-1" strike="noStrike">
                <a:solidFill>
                  <a:srgbClr val="861001"/>
                </a:solidFill>
                <a:latin typeface="Helvetica Light"/>
                <a:ea typeface="Helvetica Light"/>
              </a:rPr>
              <a:t>antes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de informação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44" name="CustomShape 4"/>
          <p:cNvSpPr/>
          <p:nvPr/>
        </p:nvSpPr>
        <p:spPr>
          <a:xfrm>
            <a:off x="9864720" y="3726360"/>
            <a:ext cx="10476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P(X)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45" name="CustomShape 5"/>
          <p:cNvSpPr/>
          <p:nvPr/>
        </p:nvSpPr>
        <p:spPr>
          <a:xfrm>
            <a:off x="717480" y="5301000"/>
            <a:ext cx="8105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crença atualizada </a:t>
            </a:r>
            <a:r>
              <a:rPr b="0" lang="pt-BR" sz="3600" spc="-1" strike="noStrike">
                <a:solidFill>
                  <a:srgbClr val="861001"/>
                </a:solidFill>
                <a:latin typeface="Helvetica Light"/>
                <a:ea typeface="Helvetica Light"/>
              </a:rPr>
              <a:t>após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informação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46" name="CustomShape 6"/>
          <p:cNvSpPr/>
          <p:nvPr/>
        </p:nvSpPr>
        <p:spPr>
          <a:xfrm>
            <a:off x="9792360" y="5301000"/>
            <a:ext cx="119232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P’(X)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47" name="CustomShape 7"/>
          <p:cNvSpPr/>
          <p:nvPr/>
        </p:nvSpPr>
        <p:spPr>
          <a:xfrm>
            <a:off x="2628720" y="7442280"/>
            <a:ext cx="435024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P’(X) = P(X|info) =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48" name="CustomShape 8"/>
          <p:cNvSpPr/>
          <p:nvPr/>
        </p:nvSpPr>
        <p:spPr>
          <a:xfrm>
            <a:off x="7424280" y="7849080"/>
            <a:ext cx="15915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P(info)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49" name="Line 9"/>
          <p:cNvSpPr/>
          <p:nvPr/>
        </p:nvSpPr>
        <p:spPr>
          <a:xfrm>
            <a:off x="6913800" y="7811640"/>
            <a:ext cx="2587320" cy="0"/>
          </a:xfrm>
          <a:prstGeom prst="line">
            <a:avLst/>
          </a:prstGeom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10"/>
          <p:cNvSpPr/>
          <p:nvPr/>
        </p:nvSpPr>
        <p:spPr>
          <a:xfrm>
            <a:off x="6716880" y="7124760"/>
            <a:ext cx="30060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P(info|X)P(X)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51" name="Line 11"/>
          <p:cNvSpPr/>
          <p:nvPr/>
        </p:nvSpPr>
        <p:spPr>
          <a:xfrm>
            <a:off x="10354320" y="4576320"/>
            <a:ext cx="0" cy="647640"/>
          </a:xfrm>
          <a:prstGeom prst="line">
            <a:avLst/>
          </a:prstGeom>
          <a:ln w="255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752" name="CustomShape 12"/>
          <p:cNvSpPr/>
          <p:nvPr/>
        </p:nvSpPr>
        <p:spPr>
          <a:xfrm>
            <a:off x="2477880" y="3160080"/>
            <a:ext cx="1724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365c0"/>
                </a:solidFill>
                <a:latin typeface="Helvetica Light"/>
                <a:ea typeface="Helvetica Light"/>
              </a:rPr>
              <a:t>a priori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53" name="CustomShape 13"/>
          <p:cNvSpPr/>
          <p:nvPr/>
        </p:nvSpPr>
        <p:spPr>
          <a:xfrm>
            <a:off x="4096080" y="5885280"/>
            <a:ext cx="270432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365c0"/>
                </a:solidFill>
                <a:latin typeface="Helvetica Light"/>
                <a:ea typeface="Helvetica Light"/>
              </a:rPr>
              <a:t>a posteriori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9" dur="indefinite" restart="never" nodeType="tmRoot">
          <p:childTnLst>
            <p:seq>
              <p:cTn id="290" dur="indefinite" nodeType="mainSeq">
                <p:childTnLst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4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8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Atualização de Crença em HMMs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1494360" y="4298040"/>
            <a:ext cx="122724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56" name="CustomShape 3"/>
          <p:cNvSpPr/>
          <p:nvPr/>
        </p:nvSpPr>
        <p:spPr>
          <a:xfrm>
            <a:off x="1272600" y="5898240"/>
            <a:ext cx="16707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Pr(E|X)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57" name="CustomShape 4"/>
          <p:cNvSpPr/>
          <p:nvPr/>
        </p:nvSpPr>
        <p:spPr>
          <a:xfrm>
            <a:off x="1198080" y="7498440"/>
            <a:ext cx="18201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Pr(X'|X)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58" name="CustomShape 5"/>
          <p:cNvSpPr/>
          <p:nvPr/>
        </p:nvSpPr>
        <p:spPr>
          <a:xfrm>
            <a:off x="3291840" y="3987720"/>
            <a:ext cx="3321360" cy="1268640"/>
          </a:xfrm>
          <a:prstGeom prst="rect">
            <a:avLst/>
          </a:prstGeom>
          <a:blipFill rotWithShape="0">
            <a:blip r:embed="rId1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estado de 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crença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59" name="CustomShape 6"/>
          <p:cNvSpPr/>
          <p:nvPr/>
        </p:nvSpPr>
        <p:spPr>
          <a:xfrm>
            <a:off x="3291840" y="5587920"/>
            <a:ext cx="3321360" cy="126864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percepção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(correção)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60" name="CustomShape 7"/>
          <p:cNvSpPr/>
          <p:nvPr/>
        </p:nvSpPr>
        <p:spPr>
          <a:xfrm>
            <a:off x="3291840" y="7188120"/>
            <a:ext cx="3321360" cy="1268640"/>
          </a:xfrm>
          <a:prstGeom prst="rect">
            <a:avLst/>
          </a:prstGeom>
          <a:blipFill rotWithShape="0">
            <a:blip r:embed="rId3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predição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761" name="CustomShape 8"/>
          <p:cNvSpPr/>
          <p:nvPr/>
        </p:nvSpPr>
        <p:spPr>
          <a:xfrm rot="5400000">
            <a:off x="5823360" y="5587560"/>
            <a:ext cx="4267800" cy="126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 rotWithShape="0">
            <a:blip r:embed="rId4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62" name="CustomShape 9"/>
          <p:cNvSpPr/>
          <p:nvPr/>
        </p:nvSpPr>
        <p:spPr>
          <a:xfrm>
            <a:off x="1102680" y="6641280"/>
            <a:ext cx="201060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observação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763" name="CustomShape 10"/>
          <p:cNvSpPr/>
          <p:nvPr/>
        </p:nvSpPr>
        <p:spPr>
          <a:xfrm>
            <a:off x="1293120" y="8160120"/>
            <a:ext cx="162972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transição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764" name="CustomShape 11"/>
          <p:cNvSpPr/>
          <p:nvPr/>
        </p:nvSpPr>
        <p:spPr>
          <a:xfrm>
            <a:off x="1032480" y="4939560"/>
            <a:ext cx="215100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crença atual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765" name="CustomShape 12"/>
          <p:cNvSpPr/>
          <p:nvPr/>
        </p:nvSpPr>
        <p:spPr>
          <a:xfrm>
            <a:off x="9387000" y="5937120"/>
            <a:ext cx="122724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66" name="CustomShape 13"/>
          <p:cNvSpPr/>
          <p:nvPr/>
        </p:nvSpPr>
        <p:spPr>
          <a:xfrm>
            <a:off x="9093240" y="5290560"/>
            <a:ext cx="212508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nova crença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Mindstorm lego robot.jpg" descr="Mindstorm lego robot.jpg"/>
          <p:cNvPicPr/>
          <p:nvPr/>
        </p:nvPicPr>
        <p:blipFill>
          <a:blip r:embed="rId1"/>
          <a:stretch/>
        </p:blipFill>
        <p:spPr>
          <a:xfrm>
            <a:off x="4791960" y="4282560"/>
            <a:ext cx="1082520" cy="1186920"/>
          </a:xfrm>
          <a:prstGeom prst="rect">
            <a:avLst/>
          </a:prstGeom>
          <a:ln w="12600">
            <a:noFill/>
          </a:ln>
        </p:spPr>
      </p:pic>
      <p:sp>
        <p:nvSpPr>
          <p:cNvPr id="768" name="CustomShape 1"/>
          <p:cNvSpPr/>
          <p:nvPr/>
        </p:nvSpPr>
        <p:spPr>
          <a:xfrm>
            <a:off x="190908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9" name="CustomShape 2"/>
          <p:cNvSpPr/>
          <p:nvPr/>
        </p:nvSpPr>
        <p:spPr>
          <a:xfrm>
            <a:off x="423324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3"/>
          <p:cNvSpPr/>
          <p:nvPr/>
        </p:nvSpPr>
        <p:spPr>
          <a:xfrm>
            <a:off x="656172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1" name="CustomShape 4"/>
          <p:cNvSpPr/>
          <p:nvPr/>
        </p:nvSpPr>
        <p:spPr>
          <a:xfrm>
            <a:off x="3664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72" name="CustomShape 5"/>
          <p:cNvSpPr/>
          <p:nvPr/>
        </p:nvSpPr>
        <p:spPr>
          <a:xfrm>
            <a:off x="5950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73" name="CustomShape 6"/>
          <p:cNvSpPr/>
          <p:nvPr/>
        </p:nvSpPr>
        <p:spPr>
          <a:xfrm>
            <a:off x="832572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74" name="CustomShape 7"/>
          <p:cNvSpPr/>
          <p:nvPr/>
        </p:nvSpPr>
        <p:spPr>
          <a:xfrm>
            <a:off x="888156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CustomShape 8"/>
          <p:cNvSpPr/>
          <p:nvPr/>
        </p:nvSpPr>
        <p:spPr>
          <a:xfrm>
            <a:off x="10662480" y="38718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76" name="CustomShape 9"/>
          <p:cNvSpPr/>
          <p:nvPr/>
        </p:nvSpPr>
        <p:spPr>
          <a:xfrm>
            <a:off x="2374920" y="6781680"/>
            <a:ext cx="1268640" cy="31608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7" name="CustomShape 10"/>
          <p:cNvSpPr/>
          <p:nvPr/>
        </p:nvSpPr>
        <p:spPr>
          <a:xfrm>
            <a:off x="4699080" y="6781680"/>
            <a:ext cx="1268640" cy="316080"/>
          </a:xfrm>
          <a:prstGeom prst="rect">
            <a:avLst/>
          </a:prstGeom>
          <a:blipFill rotWithShape="0">
            <a:blip r:embed="rId3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8" name="CustomShape 11"/>
          <p:cNvSpPr/>
          <p:nvPr/>
        </p:nvSpPr>
        <p:spPr>
          <a:xfrm>
            <a:off x="7027200" y="6781680"/>
            <a:ext cx="1268640" cy="316080"/>
          </a:xfrm>
          <a:prstGeom prst="rect">
            <a:avLst/>
          </a:prstGeom>
          <a:blipFill rotWithShape="0">
            <a:blip r:embed="rId4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79" name="CustomShape 12"/>
          <p:cNvSpPr/>
          <p:nvPr/>
        </p:nvSpPr>
        <p:spPr>
          <a:xfrm>
            <a:off x="9347040" y="6781680"/>
            <a:ext cx="1268640" cy="316080"/>
          </a:xfrm>
          <a:prstGeom prst="rect">
            <a:avLst/>
          </a:prstGeom>
          <a:blipFill rotWithShape="0">
            <a:blip r:embed="rId5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80" name="CustomShape 13"/>
          <p:cNvSpPr/>
          <p:nvPr/>
        </p:nvSpPr>
        <p:spPr>
          <a:xfrm>
            <a:off x="167760" y="7092000"/>
            <a:ext cx="18993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Pr(X) =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81" name="CustomShape 14"/>
          <p:cNvSpPr/>
          <p:nvPr/>
        </p:nvSpPr>
        <p:spPr>
          <a:xfrm>
            <a:off x="236232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15"/>
          <p:cNvSpPr/>
          <p:nvPr/>
        </p:nvSpPr>
        <p:spPr>
          <a:xfrm>
            <a:off x="46904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16"/>
          <p:cNvSpPr/>
          <p:nvPr/>
        </p:nvSpPr>
        <p:spPr>
          <a:xfrm>
            <a:off x="703584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17"/>
          <p:cNvSpPr/>
          <p:nvPr/>
        </p:nvSpPr>
        <p:spPr>
          <a:xfrm>
            <a:off x="93470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Mindstorm lego robot.jpg" descr="Mindstorm lego robot.jpg"/>
          <p:cNvPicPr/>
          <p:nvPr/>
        </p:nvPicPr>
        <p:blipFill>
          <a:blip r:embed="rId1"/>
          <a:stretch/>
        </p:blipFill>
        <p:spPr>
          <a:xfrm>
            <a:off x="4791960" y="4282560"/>
            <a:ext cx="1082520" cy="1186920"/>
          </a:xfrm>
          <a:prstGeom prst="rect">
            <a:avLst/>
          </a:prstGeom>
          <a:ln w="12600">
            <a:noFill/>
          </a:ln>
        </p:spPr>
      </p:pic>
      <p:sp>
        <p:nvSpPr>
          <p:cNvPr id="786" name="CustomShape 1"/>
          <p:cNvSpPr/>
          <p:nvPr/>
        </p:nvSpPr>
        <p:spPr>
          <a:xfrm>
            <a:off x="190908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2"/>
          <p:cNvSpPr/>
          <p:nvPr/>
        </p:nvSpPr>
        <p:spPr>
          <a:xfrm>
            <a:off x="423324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3"/>
          <p:cNvSpPr/>
          <p:nvPr/>
        </p:nvSpPr>
        <p:spPr>
          <a:xfrm>
            <a:off x="656172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CustomShape 4"/>
          <p:cNvSpPr/>
          <p:nvPr/>
        </p:nvSpPr>
        <p:spPr>
          <a:xfrm>
            <a:off x="3664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90" name="CustomShape 5"/>
          <p:cNvSpPr/>
          <p:nvPr/>
        </p:nvSpPr>
        <p:spPr>
          <a:xfrm>
            <a:off x="5950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91" name="CustomShape 6"/>
          <p:cNvSpPr/>
          <p:nvPr/>
        </p:nvSpPr>
        <p:spPr>
          <a:xfrm>
            <a:off x="832572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92" name="CustomShape 7"/>
          <p:cNvSpPr/>
          <p:nvPr/>
        </p:nvSpPr>
        <p:spPr>
          <a:xfrm>
            <a:off x="888156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3" name="CustomShape 8"/>
          <p:cNvSpPr/>
          <p:nvPr/>
        </p:nvSpPr>
        <p:spPr>
          <a:xfrm>
            <a:off x="10662480" y="38718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794" name="CustomShape 9"/>
          <p:cNvSpPr/>
          <p:nvPr/>
        </p:nvSpPr>
        <p:spPr>
          <a:xfrm rot="20361600">
            <a:off x="5058000" y="5312520"/>
            <a:ext cx="1034640" cy="77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bebebe">
                  <a:alpha val="74117"/>
                </a:srgbClr>
              </a:gs>
              <a:gs pos="100000">
                <a:srgbClr val="fbfbfb">
                  <a:alpha val="74117"/>
                </a:srgbClr>
              </a:gs>
            </a:gsLst>
            <a:lin ang="4158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5" name="CustomShape 10"/>
          <p:cNvSpPr/>
          <p:nvPr/>
        </p:nvSpPr>
        <p:spPr>
          <a:xfrm>
            <a:off x="2374920" y="6781680"/>
            <a:ext cx="1268640" cy="1116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6" name="CustomShape 11"/>
          <p:cNvSpPr/>
          <p:nvPr/>
        </p:nvSpPr>
        <p:spPr>
          <a:xfrm>
            <a:off x="4699080" y="6781680"/>
            <a:ext cx="1268640" cy="633600"/>
          </a:xfrm>
          <a:prstGeom prst="rect">
            <a:avLst/>
          </a:prstGeom>
          <a:blipFill rotWithShape="0">
            <a:blip r:embed="rId3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7" name="CustomShape 12"/>
          <p:cNvSpPr/>
          <p:nvPr/>
        </p:nvSpPr>
        <p:spPr>
          <a:xfrm>
            <a:off x="7027200" y="6781680"/>
            <a:ext cx="1268640" cy="633600"/>
          </a:xfrm>
          <a:prstGeom prst="rect">
            <a:avLst/>
          </a:prstGeom>
          <a:blipFill rotWithShape="0">
            <a:blip r:embed="rId4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8" name="CustomShape 13"/>
          <p:cNvSpPr/>
          <p:nvPr/>
        </p:nvSpPr>
        <p:spPr>
          <a:xfrm>
            <a:off x="9347040" y="6781680"/>
            <a:ext cx="1268640" cy="11160"/>
          </a:xfrm>
          <a:prstGeom prst="rect">
            <a:avLst/>
          </a:prstGeom>
          <a:blipFill rotWithShape="0">
            <a:blip r:embed="rId5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799" name="CustomShape 14"/>
          <p:cNvSpPr/>
          <p:nvPr/>
        </p:nvSpPr>
        <p:spPr>
          <a:xfrm>
            <a:off x="167760" y="7092000"/>
            <a:ext cx="18993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Pr(X) =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00" name="CustomShape 15"/>
          <p:cNvSpPr/>
          <p:nvPr/>
        </p:nvSpPr>
        <p:spPr>
          <a:xfrm>
            <a:off x="236232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1" name="CustomShape 16"/>
          <p:cNvSpPr/>
          <p:nvPr/>
        </p:nvSpPr>
        <p:spPr>
          <a:xfrm>
            <a:off x="46904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2" name="CustomShape 17"/>
          <p:cNvSpPr/>
          <p:nvPr/>
        </p:nvSpPr>
        <p:spPr>
          <a:xfrm>
            <a:off x="703584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3" name="CustomShape 18"/>
          <p:cNvSpPr/>
          <p:nvPr/>
        </p:nvSpPr>
        <p:spPr>
          <a:xfrm>
            <a:off x="93470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19"/>
          <p:cNvSpPr/>
          <p:nvPr/>
        </p:nvSpPr>
        <p:spPr>
          <a:xfrm>
            <a:off x="2665440" y="2012040"/>
            <a:ext cx="76737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Pr(verde|X=2)=Pr(verde|X=3)=1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Mindstorm lego robot.jpg" descr="Mindstorm lego robot.jpg"/>
          <p:cNvPicPr/>
          <p:nvPr/>
        </p:nvPicPr>
        <p:blipFill>
          <a:blip r:embed="rId1"/>
          <a:stretch/>
        </p:blipFill>
        <p:spPr>
          <a:xfrm>
            <a:off x="4791960" y="4282560"/>
            <a:ext cx="1082520" cy="1186920"/>
          </a:xfrm>
          <a:prstGeom prst="rect">
            <a:avLst/>
          </a:prstGeom>
          <a:ln w="12600">
            <a:noFill/>
          </a:ln>
        </p:spPr>
      </p:pic>
      <p:sp>
        <p:nvSpPr>
          <p:cNvPr id="806" name="CustomShape 1"/>
          <p:cNvSpPr/>
          <p:nvPr/>
        </p:nvSpPr>
        <p:spPr>
          <a:xfrm>
            <a:off x="190908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2"/>
          <p:cNvSpPr/>
          <p:nvPr/>
        </p:nvSpPr>
        <p:spPr>
          <a:xfrm>
            <a:off x="423324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3"/>
          <p:cNvSpPr/>
          <p:nvPr/>
        </p:nvSpPr>
        <p:spPr>
          <a:xfrm>
            <a:off x="656172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4"/>
          <p:cNvSpPr/>
          <p:nvPr/>
        </p:nvSpPr>
        <p:spPr>
          <a:xfrm>
            <a:off x="3664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10" name="CustomShape 5"/>
          <p:cNvSpPr/>
          <p:nvPr/>
        </p:nvSpPr>
        <p:spPr>
          <a:xfrm>
            <a:off x="5950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11" name="CustomShape 6"/>
          <p:cNvSpPr/>
          <p:nvPr/>
        </p:nvSpPr>
        <p:spPr>
          <a:xfrm>
            <a:off x="832572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12" name="CustomShape 7"/>
          <p:cNvSpPr/>
          <p:nvPr/>
        </p:nvSpPr>
        <p:spPr>
          <a:xfrm>
            <a:off x="888156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8"/>
          <p:cNvSpPr/>
          <p:nvPr/>
        </p:nvSpPr>
        <p:spPr>
          <a:xfrm>
            <a:off x="10662480" y="38718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14" name="CustomShape 9"/>
          <p:cNvSpPr/>
          <p:nvPr/>
        </p:nvSpPr>
        <p:spPr>
          <a:xfrm>
            <a:off x="2374920" y="6781680"/>
            <a:ext cx="1268640" cy="1116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5" name="CustomShape 10"/>
          <p:cNvSpPr/>
          <p:nvPr/>
        </p:nvSpPr>
        <p:spPr>
          <a:xfrm>
            <a:off x="4699080" y="6781680"/>
            <a:ext cx="1268640" cy="163800"/>
          </a:xfrm>
          <a:prstGeom prst="rect">
            <a:avLst/>
          </a:prstGeom>
          <a:blipFill rotWithShape="0">
            <a:blip r:embed="rId3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6" name="CustomShape 11"/>
          <p:cNvSpPr/>
          <p:nvPr/>
        </p:nvSpPr>
        <p:spPr>
          <a:xfrm>
            <a:off x="7027200" y="6781680"/>
            <a:ext cx="1268640" cy="468360"/>
          </a:xfrm>
          <a:prstGeom prst="rect">
            <a:avLst/>
          </a:prstGeom>
          <a:blipFill rotWithShape="0">
            <a:blip r:embed="rId4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7" name="CustomShape 12"/>
          <p:cNvSpPr/>
          <p:nvPr/>
        </p:nvSpPr>
        <p:spPr>
          <a:xfrm>
            <a:off x="9347040" y="6781680"/>
            <a:ext cx="1268640" cy="11160"/>
          </a:xfrm>
          <a:prstGeom prst="rect">
            <a:avLst/>
          </a:prstGeom>
          <a:blipFill rotWithShape="0">
            <a:blip r:embed="rId5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18" name="CustomShape 13"/>
          <p:cNvSpPr/>
          <p:nvPr/>
        </p:nvSpPr>
        <p:spPr>
          <a:xfrm>
            <a:off x="167760" y="7092000"/>
            <a:ext cx="18993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Pr(X) =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19" name="CustomShape 14"/>
          <p:cNvSpPr/>
          <p:nvPr/>
        </p:nvSpPr>
        <p:spPr>
          <a:xfrm>
            <a:off x="236232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15"/>
          <p:cNvSpPr/>
          <p:nvPr/>
        </p:nvSpPr>
        <p:spPr>
          <a:xfrm>
            <a:off x="46904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16"/>
          <p:cNvSpPr/>
          <p:nvPr/>
        </p:nvSpPr>
        <p:spPr>
          <a:xfrm>
            <a:off x="703584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17"/>
          <p:cNvSpPr/>
          <p:nvPr/>
        </p:nvSpPr>
        <p:spPr>
          <a:xfrm>
            <a:off x="93470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18"/>
          <p:cNvSpPr/>
          <p:nvPr/>
        </p:nvSpPr>
        <p:spPr>
          <a:xfrm>
            <a:off x="1751400" y="1459080"/>
            <a:ext cx="9501840" cy="119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|→,X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)=1/4 se 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=X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ou 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=X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+2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  =1/2 se 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=X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+1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24" name="CustomShape 19"/>
          <p:cNvSpPr/>
          <p:nvPr/>
        </p:nvSpPr>
        <p:spPr>
          <a:xfrm>
            <a:off x="9347040" y="6781680"/>
            <a:ext cx="1268640" cy="633600"/>
          </a:xfrm>
          <a:prstGeom prst="rect">
            <a:avLst/>
          </a:prstGeom>
          <a:blipFill rotWithShape="0">
            <a:blip r:embed="rId6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9" dur="indefinite" restart="never" nodeType="tmRoot">
          <p:childTnLst>
            <p:seq>
              <p:cTn id="300" dur="indefinite" nodeType="mainSeq">
                <p:childTnLst>
                  <p:par>
                    <p:cTn id="301" fill="hold">
                      <p:stCondLst>
                        <p:cond delay="0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67558 0 E">
                                      <p:cBhvr>
                                        <p:cTn id="304" dur="1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Mindstorm lego robot.jpg" descr="Mindstorm lego robot.jpg"/>
          <p:cNvPicPr/>
          <p:nvPr/>
        </p:nvPicPr>
        <p:blipFill>
          <a:blip r:embed="rId1"/>
          <a:stretch/>
        </p:blipFill>
        <p:spPr>
          <a:xfrm>
            <a:off x="6967800" y="4282560"/>
            <a:ext cx="1082520" cy="1186920"/>
          </a:xfrm>
          <a:prstGeom prst="rect">
            <a:avLst/>
          </a:prstGeom>
          <a:ln w="12600">
            <a:noFill/>
          </a:ln>
        </p:spPr>
      </p:pic>
      <p:sp>
        <p:nvSpPr>
          <p:cNvPr id="826" name="CustomShape 1"/>
          <p:cNvSpPr/>
          <p:nvPr/>
        </p:nvSpPr>
        <p:spPr>
          <a:xfrm>
            <a:off x="190908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2"/>
          <p:cNvSpPr/>
          <p:nvPr/>
        </p:nvSpPr>
        <p:spPr>
          <a:xfrm>
            <a:off x="423324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3"/>
          <p:cNvSpPr/>
          <p:nvPr/>
        </p:nvSpPr>
        <p:spPr>
          <a:xfrm>
            <a:off x="656172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4"/>
          <p:cNvSpPr/>
          <p:nvPr/>
        </p:nvSpPr>
        <p:spPr>
          <a:xfrm>
            <a:off x="3664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30" name="CustomShape 5"/>
          <p:cNvSpPr/>
          <p:nvPr/>
        </p:nvSpPr>
        <p:spPr>
          <a:xfrm>
            <a:off x="5950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31" name="CustomShape 6"/>
          <p:cNvSpPr/>
          <p:nvPr/>
        </p:nvSpPr>
        <p:spPr>
          <a:xfrm>
            <a:off x="832572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32" name="CustomShape 7"/>
          <p:cNvSpPr/>
          <p:nvPr/>
        </p:nvSpPr>
        <p:spPr>
          <a:xfrm>
            <a:off x="888156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8"/>
          <p:cNvSpPr/>
          <p:nvPr/>
        </p:nvSpPr>
        <p:spPr>
          <a:xfrm>
            <a:off x="10662480" y="38718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34" name="CustomShape 9"/>
          <p:cNvSpPr/>
          <p:nvPr/>
        </p:nvSpPr>
        <p:spPr>
          <a:xfrm rot="20361600">
            <a:off x="7233840" y="5312520"/>
            <a:ext cx="1034640" cy="77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bebebe">
                  <a:alpha val="74117"/>
                </a:srgbClr>
              </a:gs>
              <a:gs pos="100000">
                <a:srgbClr val="fbfbfb">
                  <a:alpha val="74117"/>
                </a:srgbClr>
              </a:gs>
            </a:gsLst>
            <a:lin ang="4158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0"/>
          <p:cNvSpPr/>
          <p:nvPr/>
        </p:nvSpPr>
        <p:spPr>
          <a:xfrm>
            <a:off x="2374920" y="6781680"/>
            <a:ext cx="1268640" cy="1116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6" name="CustomShape 11"/>
          <p:cNvSpPr/>
          <p:nvPr/>
        </p:nvSpPr>
        <p:spPr>
          <a:xfrm>
            <a:off x="4699080" y="6781680"/>
            <a:ext cx="1268640" cy="316080"/>
          </a:xfrm>
          <a:prstGeom prst="rect">
            <a:avLst/>
          </a:prstGeom>
          <a:blipFill rotWithShape="0">
            <a:blip r:embed="rId3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7" name="CustomShape 12"/>
          <p:cNvSpPr/>
          <p:nvPr/>
        </p:nvSpPr>
        <p:spPr>
          <a:xfrm>
            <a:off x="7027200" y="6781680"/>
            <a:ext cx="1268640" cy="951120"/>
          </a:xfrm>
          <a:prstGeom prst="rect">
            <a:avLst/>
          </a:prstGeom>
          <a:blipFill rotWithShape="0">
            <a:blip r:embed="rId4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8" name="CustomShape 13"/>
          <p:cNvSpPr/>
          <p:nvPr/>
        </p:nvSpPr>
        <p:spPr>
          <a:xfrm>
            <a:off x="9347040" y="6781680"/>
            <a:ext cx="1268640" cy="11160"/>
          </a:xfrm>
          <a:prstGeom prst="rect">
            <a:avLst/>
          </a:prstGeom>
          <a:blipFill rotWithShape="0">
            <a:blip r:embed="rId5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39" name="CustomShape 14"/>
          <p:cNvSpPr/>
          <p:nvPr/>
        </p:nvSpPr>
        <p:spPr>
          <a:xfrm>
            <a:off x="167760" y="7092000"/>
            <a:ext cx="18993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Pr(X) =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40" name="CustomShape 15"/>
          <p:cNvSpPr/>
          <p:nvPr/>
        </p:nvSpPr>
        <p:spPr>
          <a:xfrm>
            <a:off x="236232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16"/>
          <p:cNvSpPr/>
          <p:nvPr/>
        </p:nvSpPr>
        <p:spPr>
          <a:xfrm>
            <a:off x="46904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17"/>
          <p:cNvSpPr/>
          <p:nvPr/>
        </p:nvSpPr>
        <p:spPr>
          <a:xfrm>
            <a:off x="703584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18"/>
          <p:cNvSpPr/>
          <p:nvPr/>
        </p:nvSpPr>
        <p:spPr>
          <a:xfrm>
            <a:off x="93470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19"/>
          <p:cNvSpPr/>
          <p:nvPr/>
        </p:nvSpPr>
        <p:spPr>
          <a:xfrm>
            <a:off x="2665440" y="2012040"/>
            <a:ext cx="76737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Pr(verde|X=2)=Pr(verde|X=3)=1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Mindstorm lego robot.jpg" descr="Mindstorm lego robot.jpg"/>
          <p:cNvPicPr/>
          <p:nvPr/>
        </p:nvPicPr>
        <p:blipFill>
          <a:blip r:embed="rId1"/>
          <a:stretch/>
        </p:blipFill>
        <p:spPr>
          <a:xfrm>
            <a:off x="6967800" y="4282560"/>
            <a:ext cx="1082520" cy="1186920"/>
          </a:xfrm>
          <a:prstGeom prst="rect">
            <a:avLst/>
          </a:prstGeom>
          <a:ln w="12600">
            <a:noFill/>
          </a:ln>
        </p:spPr>
      </p:pic>
      <p:sp>
        <p:nvSpPr>
          <p:cNvPr id="846" name="CustomShape 1"/>
          <p:cNvSpPr/>
          <p:nvPr/>
        </p:nvSpPr>
        <p:spPr>
          <a:xfrm>
            <a:off x="190908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"/>
          <p:cNvSpPr/>
          <p:nvPr/>
        </p:nvSpPr>
        <p:spPr>
          <a:xfrm>
            <a:off x="423324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3"/>
          <p:cNvSpPr/>
          <p:nvPr/>
        </p:nvSpPr>
        <p:spPr>
          <a:xfrm>
            <a:off x="656172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4"/>
          <p:cNvSpPr/>
          <p:nvPr/>
        </p:nvSpPr>
        <p:spPr>
          <a:xfrm>
            <a:off x="3664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50" name="CustomShape 5"/>
          <p:cNvSpPr/>
          <p:nvPr/>
        </p:nvSpPr>
        <p:spPr>
          <a:xfrm>
            <a:off x="5950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51" name="CustomShape 6"/>
          <p:cNvSpPr/>
          <p:nvPr/>
        </p:nvSpPr>
        <p:spPr>
          <a:xfrm>
            <a:off x="832572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52" name="CustomShape 7"/>
          <p:cNvSpPr/>
          <p:nvPr/>
        </p:nvSpPr>
        <p:spPr>
          <a:xfrm>
            <a:off x="888156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8"/>
          <p:cNvSpPr/>
          <p:nvPr/>
        </p:nvSpPr>
        <p:spPr>
          <a:xfrm>
            <a:off x="10662480" y="38718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54" name="CustomShape 9"/>
          <p:cNvSpPr/>
          <p:nvPr/>
        </p:nvSpPr>
        <p:spPr>
          <a:xfrm>
            <a:off x="2374920" y="6781680"/>
            <a:ext cx="1268640" cy="1116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5" name="CustomShape 10"/>
          <p:cNvSpPr/>
          <p:nvPr/>
        </p:nvSpPr>
        <p:spPr>
          <a:xfrm>
            <a:off x="4699080" y="6781680"/>
            <a:ext cx="1268640" cy="163800"/>
          </a:xfrm>
          <a:prstGeom prst="rect">
            <a:avLst/>
          </a:prstGeom>
          <a:blipFill rotWithShape="0">
            <a:blip r:embed="rId3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6" name="CustomShape 11"/>
          <p:cNvSpPr/>
          <p:nvPr/>
        </p:nvSpPr>
        <p:spPr>
          <a:xfrm>
            <a:off x="7027200" y="6781680"/>
            <a:ext cx="1268640" cy="481320"/>
          </a:xfrm>
          <a:prstGeom prst="rect">
            <a:avLst/>
          </a:prstGeom>
          <a:blipFill rotWithShape="0">
            <a:blip r:embed="rId4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7" name="CustomShape 12"/>
          <p:cNvSpPr/>
          <p:nvPr/>
        </p:nvSpPr>
        <p:spPr>
          <a:xfrm>
            <a:off x="9347040" y="6781680"/>
            <a:ext cx="1268640" cy="11160"/>
          </a:xfrm>
          <a:prstGeom prst="rect">
            <a:avLst/>
          </a:prstGeom>
          <a:blipFill rotWithShape="0">
            <a:blip r:embed="rId5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8" name="CustomShape 13"/>
          <p:cNvSpPr/>
          <p:nvPr/>
        </p:nvSpPr>
        <p:spPr>
          <a:xfrm>
            <a:off x="167760" y="7092000"/>
            <a:ext cx="18993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Pr(X) =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59" name="CustomShape 14"/>
          <p:cNvSpPr/>
          <p:nvPr/>
        </p:nvSpPr>
        <p:spPr>
          <a:xfrm>
            <a:off x="236232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15"/>
          <p:cNvSpPr/>
          <p:nvPr/>
        </p:nvSpPr>
        <p:spPr>
          <a:xfrm>
            <a:off x="46904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16"/>
          <p:cNvSpPr/>
          <p:nvPr/>
        </p:nvSpPr>
        <p:spPr>
          <a:xfrm>
            <a:off x="703584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17"/>
          <p:cNvSpPr/>
          <p:nvPr/>
        </p:nvSpPr>
        <p:spPr>
          <a:xfrm>
            <a:off x="93470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18"/>
          <p:cNvSpPr/>
          <p:nvPr/>
        </p:nvSpPr>
        <p:spPr>
          <a:xfrm>
            <a:off x="9347040" y="6781680"/>
            <a:ext cx="1268640" cy="633600"/>
          </a:xfrm>
          <a:prstGeom prst="rect">
            <a:avLst/>
          </a:prstGeom>
          <a:blipFill rotWithShape="0">
            <a:blip r:embed="rId6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64" name="CustomShape 19"/>
          <p:cNvSpPr/>
          <p:nvPr/>
        </p:nvSpPr>
        <p:spPr>
          <a:xfrm>
            <a:off x="1751400" y="1459080"/>
            <a:ext cx="9501840" cy="119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|→,X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)=1/4 se 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=X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ou 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=X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+2</a:t>
            </a:r>
            <a:br/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   =1/2 se 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t+1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=X</a:t>
            </a:r>
            <a:r>
              <a:rPr b="0" lang="pt-BR" sz="3600" spc="-1" strike="noStrike" baseline="-5000">
                <a:solidFill>
                  <a:srgbClr val="000000"/>
                </a:solidFill>
                <a:latin typeface="Helvetica Light"/>
                <a:ea typeface="Helvetica Light"/>
              </a:rPr>
              <a:t>t</a:t>
            </a: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+1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5" dur="indefinite" restart="never" nodeType="tmRoot">
          <p:childTnLst>
            <p:seq>
              <p:cTn id="306" dur="indefinite" nodeType="mainSeq">
                <p:childTnLst>
                  <p:par>
                    <p:cTn id="307" fill="hold">
                      <p:stCondLst>
                        <p:cond delay="0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nodeType="after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9011 0 E">
                                      <p:cBhvr>
                                        <p:cTn id="310" dur="1000" fill="hold"/>
                                        <p:tgtEl>
                                          <p:spTgt spid="8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" name="Mindstorm lego robot.jpg" descr="Mindstorm lego robot.jpg"/>
          <p:cNvPicPr/>
          <p:nvPr/>
        </p:nvPicPr>
        <p:blipFill>
          <a:blip r:embed="rId1"/>
          <a:stretch/>
        </p:blipFill>
        <p:spPr>
          <a:xfrm>
            <a:off x="9431640" y="4279680"/>
            <a:ext cx="1082520" cy="1186920"/>
          </a:xfrm>
          <a:prstGeom prst="rect">
            <a:avLst/>
          </a:prstGeom>
          <a:ln w="12600">
            <a:noFill/>
          </a:ln>
        </p:spPr>
      </p:pic>
      <p:sp>
        <p:nvSpPr>
          <p:cNvPr id="866" name="CustomShape 1"/>
          <p:cNvSpPr/>
          <p:nvPr/>
        </p:nvSpPr>
        <p:spPr>
          <a:xfrm>
            <a:off x="190908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2"/>
          <p:cNvSpPr/>
          <p:nvPr/>
        </p:nvSpPr>
        <p:spPr>
          <a:xfrm>
            <a:off x="423324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3"/>
          <p:cNvSpPr/>
          <p:nvPr/>
        </p:nvSpPr>
        <p:spPr>
          <a:xfrm>
            <a:off x="6561720" y="3822840"/>
            <a:ext cx="2199960" cy="2106720"/>
          </a:xfrm>
          <a:prstGeom prst="rect">
            <a:avLst/>
          </a:prstGeom>
          <a:noFill/>
          <a:ln w="127080">
            <a:solidFill>
              <a:srgbClr val="00882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4"/>
          <p:cNvSpPr/>
          <p:nvPr/>
        </p:nvSpPr>
        <p:spPr>
          <a:xfrm>
            <a:off x="3664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1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70" name="CustomShape 5"/>
          <p:cNvSpPr/>
          <p:nvPr/>
        </p:nvSpPr>
        <p:spPr>
          <a:xfrm>
            <a:off x="595080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71" name="CustomShape 6"/>
          <p:cNvSpPr/>
          <p:nvPr/>
        </p:nvSpPr>
        <p:spPr>
          <a:xfrm>
            <a:off x="8325720" y="389808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3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72" name="CustomShape 7"/>
          <p:cNvSpPr/>
          <p:nvPr/>
        </p:nvSpPr>
        <p:spPr>
          <a:xfrm>
            <a:off x="8881560" y="3822840"/>
            <a:ext cx="2199960" cy="2106720"/>
          </a:xfrm>
          <a:prstGeom prst="rect">
            <a:avLst/>
          </a:prstGeom>
          <a:noFill/>
          <a:ln w="127080">
            <a:solidFill>
              <a:srgbClr val="c82506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8"/>
          <p:cNvSpPr/>
          <p:nvPr/>
        </p:nvSpPr>
        <p:spPr>
          <a:xfrm>
            <a:off x="10662480" y="3871800"/>
            <a:ext cx="392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4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74" name="CustomShape 9"/>
          <p:cNvSpPr/>
          <p:nvPr/>
        </p:nvSpPr>
        <p:spPr>
          <a:xfrm rot="20361600">
            <a:off x="9697680" y="5309640"/>
            <a:ext cx="1034640" cy="77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 rotWithShape="0">
            <a:gsLst>
              <a:gs pos="0">
                <a:srgbClr val="bebebe">
                  <a:alpha val="74117"/>
                </a:srgbClr>
              </a:gs>
              <a:gs pos="100000">
                <a:srgbClr val="fbfbfb">
                  <a:alpha val="74117"/>
                </a:srgbClr>
              </a:gs>
            </a:gsLst>
            <a:lin ang="4158000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10"/>
          <p:cNvSpPr/>
          <p:nvPr/>
        </p:nvSpPr>
        <p:spPr>
          <a:xfrm>
            <a:off x="2374920" y="6781680"/>
            <a:ext cx="1268640" cy="1116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76" name="CustomShape 11"/>
          <p:cNvSpPr/>
          <p:nvPr/>
        </p:nvSpPr>
        <p:spPr>
          <a:xfrm>
            <a:off x="4699080" y="6781680"/>
            <a:ext cx="1268640" cy="11160"/>
          </a:xfrm>
          <a:prstGeom prst="rect">
            <a:avLst/>
          </a:prstGeom>
          <a:blipFill rotWithShape="0">
            <a:blip r:embed="rId3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77" name="CustomShape 12"/>
          <p:cNvSpPr/>
          <p:nvPr/>
        </p:nvSpPr>
        <p:spPr>
          <a:xfrm>
            <a:off x="7027200" y="6781680"/>
            <a:ext cx="1268640" cy="11160"/>
          </a:xfrm>
          <a:prstGeom prst="rect">
            <a:avLst/>
          </a:prstGeom>
          <a:blipFill rotWithShape="0">
            <a:blip r:embed="rId4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78" name="CustomShape 13"/>
          <p:cNvSpPr/>
          <p:nvPr/>
        </p:nvSpPr>
        <p:spPr>
          <a:xfrm>
            <a:off x="9347040" y="6781680"/>
            <a:ext cx="1268640" cy="1268640"/>
          </a:xfrm>
          <a:prstGeom prst="rect">
            <a:avLst/>
          </a:prstGeom>
          <a:blipFill rotWithShape="0">
            <a:blip r:embed="rId5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79" name="CustomShape 14"/>
          <p:cNvSpPr/>
          <p:nvPr/>
        </p:nvSpPr>
        <p:spPr>
          <a:xfrm>
            <a:off x="167760" y="7092000"/>
            <a:ext cx="18993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Pr(X) = 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880" name="CustomShape 15"/>
          <p:cNvSpPr/>
          <p:nvPr/>
        </p:nvSpPr>
        <p:spPr>
          <a:xfrm>
            <a:off x="236232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16"/>
          <p:cNvSpPr/>
          <p:nvPr/>
        </p:nvSpPr>
        <p:spPr>
          <a:xfrm>
            <a:off x="46904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17"/>
          <p:cNvSpPr/>
          <p:nvPr/>
        </p:nvSpPr>
        <p:spPr>
          <a:xfrm>
            <a:off x="7035840" y="679464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18"/>
          <p:cNvSpPr/>
          <p:nvPr/>
        </p:nvSpPr>
        <p:spPr>
          <a:xfrm>
            <a:off x="9347040" y="6781680"/>
            <a:ext cx="126864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19"/>
          <p:cNvSpPr/>
          <p:nvPr/>
        </p:nvSpPr>
        <p:spPr>
          <a:xfrm>
            <a:off x="1813320" y="2012040"/>
            <a:ext cx="937764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Pr(vermelho|X=1)=Pr(vermelho|X=4)=1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Normalização de subconjunto de linhas da distribuição conjunta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distribuição condicional</a:t>
            </a:r>
            <a:endParaRPr b="0" lang="pt-BR" sz="4800" spc="-1" strike="noStrike">
              <a:latin typeface="Arial"/>
            </a:endParaRPr>
          </a:p>
        </p:txBody>
      </p:sp>
      <p:graphicFrame>
        <p:nvGraphicFramePr>
          <p:cNvPr id="336" name="Table 3"/>
          <p:cNvGraphicFramePr/>
          <p:nvPr/>
        </p:nvGraphicFramePr>
        <p:xfrm>
          <a:off x="216000" y="5375160"/>
          <a:ext cx="4607640" cy="4174920"/>
        </p:xfrm>
        <a:graphic>
          <a:graphicData uri="http://schemas.openxmlformats.org/drawingml/2006/table">
            <a:tbl>
              <a:tblPr/>
              <a:tblGrid>
                <a:gridCol w="1641240"/>
                <a:gridCol w="1314720"/>
                <a:gridCol w="1652040"/>
              </a:tblGrid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T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Pr(T,S)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e42832"/>
                          </a:solidFill>
                          <a:latin typeface="Avenir Next Regular"/>
                          <a:ea typeface="Avenir Next Regular"/>
                        </a:rPr>
                        <a:t>0.4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e42832"/>
                          </a:solidFill>
                          <a:latin typeface="Avenir Next Regular"/>
                          <a:ea typeface="Avenir Next Regular"/>
                        </a:rPr>
                        <a:t>0.1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4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389c0"/>
                          </a:solidFill>
                          <a:latin typeface="Avenir Next Regular"/>
                          <a:ea typeface="Avenir Next Regular"/>
                        </a:rPr>
                        <a:t>0.2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389c0"/>
                          </a:solidFill>
                          <a:latin typeface="Avenir Next Regular"/>
                          <a:ea typeface="Avenir Next Regular"/>
                        </a:rPr>
                        <a:t>0.3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37" name="Pr(X=x|Y=y)_=_fr.pdf" descr="Pr(X=x|Y=y)_=_fr.pdf"/>
          <p:cNvPicPr/>
          <p:nvPr/>
        </p:nvPicPr>
        <p:blipFill>
          <a:blip r:embed="rId1"/>
          <a:stretch/>
        </p:blipFill>
        <p:spPr>
          <a:xfrm>
            <a:off x="2238480" y="3325680"/>
            <a:ext cx="8685360" cy="1108080"/>
          </a:xfrm>
          <a:prstGeom prst="rect">
            <a:avLst/>
          </a:prstGeom>
          <a:ln w="12600">
            <a:noFill/>
          </a:ln>
        </p:spPr>
      </p:pic>
      <p:graphicFrame>
        <p:nvGraphicFramePr>
          <p:cNvPr id="338" name="Table 4"/>
          <p:cNvGraphicFramePr/>
          <p:nvPr/>
        </p:nvGraphicFramePr>
        <p:xfrm>
          <a:off x="8424000" y="5375160"/>
          <a:ext cx="4579920" cy="3762000"/>
        </p:xfrm>
        <a:graphic>
          <a:graphicData uri="http://schemas.openxmlformats.org/drawingml/2006/table">
            <a:tbl>
              <a:tblPr/>
              <a:tblGrid>
                <a:gridCol w="1694520"/>
                <a:gridCol w="1327320"/>
                <a:gridCol w="1558440"/>
              </a:tblGrid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T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Pr(S|T)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81873"/>
                    </a:solidFill>
                  </a:tcPr>
                </a:tc>
              </a:tr>
              <a:tr h="504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e42832"/>
                          </a:solidFill>
                          <a:latin typeface="Avenir Next Regular"/>
                          <a:ea typeface="Avenir Next Regular"/>
                        </a:rPr>
                        <a:t>0.8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quente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e42832"/>
                          </a:solidFill>
                          <a:latin typeface="Avenir Next Regular"/>
                          <a:ea typeface="Avenir Next Regular"/>
                        </a:rPr>
                        <a:t>0.2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50472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sol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389c0"/>
                          </a:solidFill>
                          <a:latin typeface="Avenir Next Regular"/>
                          <a:ea typeface="Avenir Next Regular"/>
                        </a:rPr>
                        <a:t>0.4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917640"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frio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2520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1" lang="pt-BR" sz="2800" spc="-1" strike="noStrike">
                          <a:solidFill>
                            <a:srgbClr val="ffffff"/>
                          </a:solidFill>
                          <a:latin typeface="Avenir Next Regular"/>
                          <a:ea typeface="Avenir Next Regular"/>
                        </a:rPr>
                        <a:t>chuva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a01d73"/>
                    </a:solidFill>
                  </a:tcPr>
                </a:tc>
                <a:tc>
                  <a:txBody>
                    <a:bodyPr lIns="45720" rIns="45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601"/>
                        </a:spcBef>
                      </a:pPr>
                      <a:r>
                        <a:rPr b="0" lang="pt-BR" sz="2800" spc="-1" strike="noStrike">
                          <a:solidFill>
                            <a:srgbClr val="2389c0"/>
                          </a:solidFill>
                          <a:latin typeface="Avenir Next Regular"/>
                          <a:ea typeface="Avenir Next Regular"/>
                        </a:rPr>
                        <a:t>0.6</a:t>
                      </a:r>
                      <a:endParaRPr b="0" lang="pt-BR" sz="2800" spc="-1" strike="noStrike">
                        <a:latin typeface="Arial"/>
                      </a:endParaRPr>
                    </a:p>
                  </a:txBody>
                  <a:tcPr marL="45720" marR="45720">
                    <a:lnL w="12240">
                      <a:solidFill>
                        <a:srgbClr val="000000"/>
                      </a:solidFill>
                    </a:lnL>
                    <a:lnR w="2520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52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39" name="Line 5"/>
          <p:cNvSpPr/>
          <p:nvPr/>
        </p:nvSpPr>
        <p:spPr>
          <a:xfrm>
            <a:off x="4643280" y="6900840"/>
            <a:ext cx="3876840" cy="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Atualiza crença em estado atual após observação E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886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Percepção (correção)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887" name="Pr(X)_gets_Pr(X|.pdf" descr="Pr(X)_gets_Pr(X|.pdf"/>
          <p:cNvPicPr/>
          <p:nvPr/>
        </p:nvPicPr>
        <p:blipFill>
          <a:blip r:embed="rId1"/>
          <a:stretch/>
        </p:blipFill>
        <p:spPr>
          <a:xfrm>
            <a:off x="2832120" y="4237920"/>
            <a:ext cx="7339320" cy="473040"/>
          </a:xfrm>
          <a:prstGeom prst="rect">
            <a:avLst/>
          </a:prstGeom>
          <a:ln w="12600">
            <a:noFill/>
          </a:ln>
        </p:spPr>
      </p:pic>
      <p:sp>
        <p:nvSpPr>
          <p:cNvPr id="888" name="CustomShape 3"/>
          <p:cNvSpPr/>
          <p:nvPr/>
        </p:nvSpPr>
        <p:spPr>
          <a:xfrm>
            <a:off x="2285280" y="4876200"/>
            <a:ext cx="276984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882b"/>
                </a:solidFill>
                <a:latin typeface="Helvetica Light"/>
                <a:ea typeface="Helvetica Light"/>
              </a:rPr>
              <a:t>crença corrigida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889" name="CustomShape 4"/>
          <p:cNvSpPr/>
          <p:nvPr/>
        </p:nvSpPr>
        <p:spPr>
          <a:xfrm>
            <a:off x="8513640" y="4876200"/>
            <a:ext cx="215100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365c0"/>
                </a:solidFill>
                <a:latin typeface="Helvetica Light"/>
                <a:ea typeface="Helvetica Light"/>
              </a:rPr>
              <a:t>crença atual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890" name="CustomShape 5"/>
          <p:cNvSpPr/>
          <p:nvPr/>
        </p:nvSpPr>
        <p:spPr>
          <a:xfrm>
            <a:off x="7170120" y="3580200"/>
            <a:ext cx="182628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861001"/>
                </a:solidFill>
                <a:latin typeface="Helvetica Light"/>
                <a:ea typeface="Helvetica Light"/>
              </a:rPr>
              <a:t>percepção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891" name="CustomShape 6"/>
          <p:cNvSpPr/>
          <p:nvPr/>
        </p:nvSpPr>
        <p:spPr>
          <a:xfrm>
            <a:off x="1601640" y="7551000"/>
            <a:ext cx="10490400" cy="119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nova crença é obtida depois de normalização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(constantes podem ser ignoradas)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CustomShape 1"/>
          <p:cNvSpPr/>
          <p:nvPr/>
        </p:nvSpPr>
        <p:spPr>
          <a:xfrm>
            <a:off x="406440" y="1905120"/>
            <a:ext cx="12190680" cy="4163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Prevê estado em próximo passo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893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Predição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894" name="Pr(X)_gets_Pr(X_.pdf" descr="Pr(X)_gets_Pr(X_.pdf"/>
          <p:cNvPicPr/>
          <p:nvPr/>
        </p:nvPicPr>
        <p:blipFill>
          <a:blip r:embed="rId1"/>
          <a:stretch/>
        </p:blipFill>
        <p:spPr>
          <a:xfrm>
            <a:off x="946080" y="3337200"/>
            <a:ext cx="11111040" cy="1019160"/>
          </a:xfrm>
          <a:prstGeom prst="rect">
            <a:avLst/>
          </a:prstGeom>
          <a:ln w="12600">
            <a:noFill/>
          </a:ln>
        </p:spPr>
      </p:pic>
      <p:sp>
        <p:nvSpPr>
          <p:cNvPr id="895" name="CustomShape 3"/>
          <p:cNvSpPr/>
          <p:nvPr/>
        </p:nvSpPr>
        <p:spPr>
          <a:xfrm>
            <a:off x="320760" y="3962880"/>
            <a:ext cx="276984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882b"/>
                </a:solidFill>
                <a:latin typeface="Helvetica Light"/>
                <a:ea typeface="Helvetica Light"/>
              </a:rPr>
              <a:t>crença corrigida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896" name="CustomShape 4"/>
          <p:cNvSpPr/>
          <p:nvPr/>
        </p:nvSpPr>
        <p:spPr>
          <a:xfrm>
            <a:off x="9409680" y="3764520"/>
            <a:ext cx="2978640" cy="892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365c0"/>
                </a:solidFill>
                <a:latin typeface="Helvetica Light"/>
                <a:ea typeface="Helvetica Light"/>
              </a:rPr>
              <a:t>crença atual</a:t>
            </a:r>
            <a:br/>
            <a:r>
              <a:rPr b="0" lang="pt-BR" sz="2600" spc="-1" strike="noStrike">
                <a:solidFill>
                  <a:srgbClr val="0365c0"/>
                </a:solidFill>
                <a:latin typeface="Helvetica Light"/>
                <a:ea typeface="Helvetica Light"/>
              </a:rPr>
              <a:t>(após percepção)</a:t>
            </a:r>
            <a:endParaRPr b="0" lang="pt-BR" sz="2600" spc="-1" strike="noStrike">
              <a:latin typeface="Arial"/>
            </a:endParaRPr>
          </a:p>
        </p:txBody>
      </p:sp>
      <p:sp>
        <p:nvSpPr>
          <p:cNvPr id="897" name="CustomShape 5"/>
          <p:cNvSpPr/>
          <p:nvPr/>
        </p:nvSpPr>
        <p:spPr>
          <a:xfrm>
            <a:off x="7216560" y="3962880"/>
            <a:ext cx="1629720" cy="496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861001"/>
                </a:solidFill>
                <a:latin typeface="Helvetica Light"/>
                <a:ea typeface="Helvetica Light"/>
              </a:rPr>
              <a:t>transição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CustomShape 1"/>
          <p:cNvSpPr/>
          <p:nvPr/>
        </p:nvSpPr>
        <p:spPr>
          <a:xfrm>
            <a:off x="442080" y="2395080"/>
            <a:ext cx="594396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Modelo de percepção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P(E|X)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Modelo de transição</a:t>
            </a:r>
            <a:endParaRPr b="0" lang="pt-BR" sz="3400" spc="-1" strike="noStrike">
              <a:latin typeface="Arial"/>
            </a:endParaRPr>
          </a:p>
          <a:p>
            <a:pPr lvl="1" marL="88884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P(X’|A,X)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89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Modelo de agente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900" name="Mindstorm lego robot.jpg" descr="Mindstorm lego robot.jpg"/>
          <p:cNvPicPr/>
          <p:nvPr/>
        </p:nvPicPr>
        <p:blipFill>
          <a:blip r:embed="rId1"/>
          <a:stretch/>
        </p:blipFill>
        <p:spPr>
          <a:xfrm>
            <a:off x="8064000" y="4365000"/>
            <a:ext cx="1082520" cy="1186920"/>
          </a:xfrm>
          <a:prstGeom prst="rect">
            <a:avLst/>
          </a:prstGeom>
          <a:ln w="12600">
            <a:noFill/>
          </a:ln>
        </p:spPr>
      </p:pic>
      <p:sp>
        <p:nvSpPr>
          <p:cNvPr id="901" name="CustomShape 3"/>
          <p:cNvSpPr/>
          <p:nvPr/>
        </p:nvSpPr>
        <p:spPr>
          <a:xfrm>
            <a:off x="8179920" y="2408400"/>
            <a:ext cx="328860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4"/>
          <p:cNvSpPr/>
          <p:nvPr/>
        </p:nvSpPr>
        <p:spPr>
          <a:xfrm>
            <a:off x="8379720" y="2718360"/>
            <a:ext cx="289008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Percepção 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03" name="CustomShape 5"/>
          <p:cNvSpPr/>
          <p:nvPr/>
        </p:nvSpPr>
        <p:spPr>
          <a:xfrm>
            <a:off x="8508960" y="6240240"/>
            <a:ext cx="2630520" cy="1268640"/>
          </a:xfrm>
          <a:prstGeom prst="rect">
            <a:avLst/>
          </a:prstGeom>
          <a:noFill/>
          <a:ln w="25560">
            <a:solidFill>
              <a:srgbClr val="85888d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6"/>
          <p:cNvSpPr/>
          <p:nvPr/>
        </p:nvSpPr>
        <p:spPr>
          <a:xfrm>
            <a:off x="8987040" y="6550560"/>
            <a:ext cx="167544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Ação 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905" name="CustomShape 7"/>
          <p:cNvSpPr/>
          <p:nvPr/>
        </p:nvSpPr>
        <p:spPr>
          <a:xfrm>
            <a:off x="10617480" y="4283640"/>
            <a:ext cx="1268640" cy="1268640"/>
          </a:xfrm>
          <a:prstGeom prst="roundRect">
            <a:avLst>
              <a:gd name="adj" fmla="val 15000"/>
            </a:avLst>
          </a:prstGeom>
          <a:gradFill rotWithShape="0">
            <a:gsLst>
              <a:gs pos="0">
                <a:srgbClr val="fbfbfb"/>
              </a:gs>
              <a:gs pos="100000">
                <a:srgbClr val="bebebe"/>
              </a:gs>
            </a:gsLst>
            <a:path path="circle"/>
          </a:gra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Helvetica Light"/>
                <a:ea typeface="Helvetica Light"/>
              </a:rPr>
              <a:t>meio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906" name="CustomShape 8"/>
          <p:cNvSpPr/>
          <p:nvPr/>
        </p:nvSpPr>
        <p:spPr>
          <a:xfrm>
            <a:off x="9354600" y="4663080"/>
            <a:ext cx="939960" cy="590760"/>
          </a:xfrm>
          <a:prstGeom prst="leftRightArrow">
            <a:avLst>
              <a:gd name="adj1" fmla="val 32000"/>
              <a:gd name="adj2" fmla="val 63566"/>
            </a:avLst>
          </a:prstGeom>
          <a:solidFill>
            <a:srgbClr val="a6aaa9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9"/>
          <p:cNvSpPr/>
          <p:nvPr/>
        </p:nvSpPr>
        <p:spPr>
          <a:xfrm>
            <a:off x="8560440" y="3691080"/>
            <a:ext cx="21276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1663" y="13280"/>
                  <a:pt x="8863" y="6080"/>
                  <a:pt x="21600" y="0"/>
                </a:cubicBezTo>
              </a:path>
            </a:pathLst>
          </a:custGeom>
          <a:noFill/>
          <a:ln w="25560">
            <a:solidFill>
              <a:srgbClr val="85888d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10"/>
          <p:cNvSpPr/>
          <p:nvPr/>
        </p:nvSpPr>
        <p:spPr>
          <a:xfrm>
            <a:off x="8560440" y="5553720"/>
            <a:ext cx="212760" cy="67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21600"/>
                </a:moveTo>
                <a:cubicBezTo>
                  <a:pt x="8863" y="15520"/>
                  <a:pt x="1663" y="8320"/>
                  <a:pt x="0" y="0"/>
                </a:cubicBezTo>
              </a:path>
            </a:pathLst>
          </a:custGeom>
          <a:noFill/>
          <a:ln w="25560">
            <a:solidFill>
              <a:srgbClr val="85888d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11"/>
          <p:cNvSpPr/>
          <p:nvPr/>
        </p:nvSpPr>
        <p:spPr>
          <a:xfrm flipH="1">
            <a:off x="9823680" y="4918680"/>
            <a:ext cx="1425600" cy="195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85888d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2"/>
          <p:cNvSpPr/>
          <p:nvPr/>
        </p:nvSpPr>
        <p:spPr>
          <a:xfrm>
            <a:off x="9825120" y="3043440"/>
            <a:ext cx="1425600" cy="187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85888d"/>
            </a:solidFill>
            <a:miter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CustomShape 1"/>
          <p:cNvSpPr/>
          <p:nvPr/>
        </p:nvSpPr>
        <p:spPr>
          <a:xfrm>
            <a:off x="406440" y="7557480"/>
            <a:ext cx="12190680" cy="1689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14360" indent="-412920">
              <a:lnSpc>
                <a:spcPct val="90000"/>
              </a:lnSpc>
              <a:spcBef>
                <a:spcPts val="2299"/>
              </a:spcBef>
            </a:pPr>
            <a:r>
              <a:rPr b="0" lang="pt-BR" sz="28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Percepção: percebe parede nas quatro direções, comete no máx. 1 erro</a:t>
            </a:r>
            <a:endParaRPr b="0" lang="pt-BR" sz="2890" spc="-1" strike="noStrike">
              <a:latin typeface="Arial"/>
            </a:endParaRPr>
          </a:p>
          <a:p>
            <a:pPr marL="414360" indent="-412920">
              <a:lnSpc>
                <a:spcPct val="90000"/>
              </a:lnSpc>
              <a:spcBef>
                <a:spcPts val="2299"/>
              </a:spcBef>
            </a:pPr>
            <a:r>
              <a:rPr b="0" lang="pt-BR" sz="28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Transição: movimentação falha com baixa probabilidade</a:t>
            </a:r>
            <a:endParaRPr b="0" lang="pt-BR" sz="2890" spc="-1" strike="noStrike">
              <a:latin typeface="Arial"/>
            </a:endParaRPr>
          </a:p>
        </p:txBody>
      </p:sp>
      <p:sp>
        <p:nvSpPr>
          <p:cNvPr id="912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401"/>
              </a:spcBef>
            </a:pPr>
            <a:r>
              <a:rPr b="0" lang="pt-BR" sz="482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exemplo: localização</a:t>
            </a:r>
            <a:endParaRPr b="0" lang="pt-BR" sz="4820" spc="-1" strike="noStrike">
              <a:latin typeface="Arial"/>
            </a:endParaRPr>
          </a:p>
        </p:txBody>
      </p:sp>
      <p:sp>
        <p:nvSpPr>
          <p:cNvPr id="913" name="CustomShape 3"/>
          <p:cNvSpPr/>
          <p:nvPr/>
        </p:nvSpPr>
        <p:spPr>
          <a:xfrm>
            <a:off x="2438280" y="349488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4"/>
          <p:cNvSpPr/>
          <p:nvPr/>
        </p:nvSpPr>
        <p:spPr>
          <a:xfrm>
            <a:off x="3007440" y="349488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5"/>
          <p:cNvSpPr/>
          <p:nvPr/>
        </p:nvSpPr>
        <p:spPr>
          <a:xfrm>
            <a:off x="3576240" y="349488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6"/>
          <p:cNvSpPr/>
          <p:nvPr/>
        </p:nvSpPr>
        <p:spPr>
          <a:xfrm>
            <a:off x="4145400" y="349488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7"/>
          <p:cNvSpPr/>
          <p:nvPr/>
        </p:nvSpPr>
        <p:spPr>
          <a:xfrm>
            <a:off x="4714200" y="349488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8"/>
          <p:cNvSpPr/>
          <p:nvPr/>
        </p:nvSpPr>
        <p:spPr>
          <a:xfrm>
            <a:off x="5283360" y="349488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9"/>
          <p:cNvSpPr/>
          <p:nvPr/>
        </p:nvSpPr>
        <p:spPr>
          <a:xfrm>
            <a:off x="5852160" y="349488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10"/>
          <p:cNvSpPr/>
          <p:nvPr/>
        </p:nvSpPr>
        <p:spPr>
          <a:xfrm>
            <a:off x="6420960" y="349488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1" name="CustomShape 11"/>
          <p:cNvSpPr/>
          <p:nvPr/>
        </p:nvSpPr>
        <p:spPr>
          <a:xfrm>
            <a:off x="2438280" y="406404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2" name="CustomShape 12"/>
          <p:cNvSpPr/>
          <p:nvPr/>
        </p:nvSpPr>
        <p:spPr>
          <a:xfrm>
            <a:off x="5283360" y="406404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3" name="CustomShape 13"/>
          <p:cNvSpPr/>
          <p:nvPr/>
        </p:nvSpPr>
        <p:spPr>
          <a:xfrm>
            <a:off x="6420960" y="406404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CustomShape 14"/>
          <p:cNvSpPr/>
          <p:nvPr/>
        </p:nvSpPr>
        <p:spPr>
          <a:xfrm>
            <a:off x="2438280" y="463284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CustomShape 15"/>
          <p:cNvSpPr/>
          <p:nvPr/>
        </p:nvSpPr>
        <p:spPr>
          <a:xfrm>
            <a:off x="5283360" y="463284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CustomShape 16"/>
          <p:cNvSpPr/>
          <p:nvPr/>
        </p:nvSpPr>
        <p:spPr>
          <a:xfrm>
            <a:off x="6420960" y="463284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CustomShape 17"/>
          <p:cNvSpPr/>
          <p:nvPr/>
        </p:nvSpPr>
        <p:spPr>
          <a:xfrm>
            <a:off x="2438280" y="520200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CustomShape 18"/>
          <p:cNvSpPr/>
          <p:nvPr/>
        </p:nvSpPr>
        <p:spPr>
          <a:xfrm>
            <a:off x="3007440" y="520200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CustomShape 19"/>
          <p:cNvSpPr/>
          <p:nvPr/>
        </p:nvSpPr>
        <p:spPr>
          <a:xfrm>
            <a:off x="3576240" y="520200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0" name="CustomShape 20"/>
          <p:cNvSpPr/>
          <p:nvPr/>
        </p:nvSpPr>
        <p:spPr>
          <a:xfrm>
            <a:off x="4145400" y="520200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1" name="CustomShape 21"/>
          <p:cNvSpPr/>
          <p:nvPr/>
        </p:nvSpPr>
        <p:spPr>
          <a:xfrm>
            <a:off x="4714200" y="520200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2" name="CustomShape 22"/>
          <p:cNvSpPr/>
          <p:nvPr/>
        </p:nvSpPr>
        <p:spPr>
          <a:xfrm>
            <a:off x="5283360" y="520200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3" name="CustomShape 23"/>
          <p:cNvSpPr/>
          <p:nvPr/>
        </p:nvSpPr>
        <p:spPr>
          <a:xfrm>
            <a:off x="5852160" y="520200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4" name="CustomShape 24"/>
          <p:cNvSpPr/>
          <p:nvPr/>
        </p:nvSpPr>
        <p:spPr>
          <a:xfrm>
            <a:off x="6420960" y="5202000"/>
            <a:ext cx="567360" cy="567360"/>
          </a:xfrm>
          <a:prstGeom prst="rect">
            <a:avLst/>
          </a:prstGeom>
          <a:solidFill>
            <a:srgbClr val="b2b2b2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5" name="CustomShape 25"/>
          <p:cNvSpPr/>
          <p:nvPr/>
        </p:nvSpPr>
        <p:spPr>
          <a:xfrm>
            <a:off x="3007440" y="4064040"/>
            <a:ext cx="2274480" cy="113652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CustomShape 26"/>
          <p:cNvSpPr/>
          <p:nvPr/>
        </p:nvSpPr>
        <p:spPr>
          <a:xfrm>
            <a:off x="2438280" y="3494880"/>
            <a:ext cx="4550400" cy="227448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7" name="CustomShape 27"/>
          <p:cNvSpPr/>
          <p:nvPr/>
        </p:nvSpPr>
        <p:spPr>
          <a:xfrm>
            <a:off x="5852160" y="4064040"/>
            <a:ext cx="567360" cy="113652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CustomShape 28"/>
          <p:cNvSpPr/>
          <p:nvPr/>
        </p:nvSpPr>
        <p:spPr>
          <a:xfrm>
            <a:off x="2438280" y="6258600"/>
            <a:ext cx="4550400" cy="2422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0000"/>
              </a:gs>
            </a:gsLst>
            <a:lin ang="0"/>
          </a:gra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39" name="CustomShape 29"/>
          <p:cNvSpPr/>
          <p:nvPr/>
        </p:nvSpPr>
        <p:spPr>
          <a:xfrm>
            <a:off x="67024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0" name="CustomShape 30"/>
          <p:cNvSpPr/>
          <p:nvPr/>
        </p:nvSpPr>
        <p:spPr>
          <a:xfrm>
            <a:off x="24472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1" name="CustomShape 31"/>
          <p:cNvSpPr/>
          <p:nvPr/>
        </p:nvSpPr>
        <p:spPr>
          <a:xfrm>
            <a:off x="1158120" y="6403320"/>
            <a:ext cx="77076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Prob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42" name="CustomShape 32"/>
          <p:cNvSpPr/>
          <p:nvPr/>
        </p:nvSpPr>
        <p:spPr>
          <a:xfrm>
            <a:off x="3088800" y="3576240"/>
            <a:ext cx="405000" cy="405000"/>
          </a:xfrm>
          <a:prstGeom prst="ellipse">
            <a:avLst/>
          </a:prstGeom>
          <a:solidFill>
            <a:srgbClr val="ff0000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Line 33"/>
          <p:cNvSpPr/>
          <p:nvPr/>
        </p:nvSpPr>
        <p:spPr>
          <a:xfrm flipV="1">
            <a:off x="3296880" y="3220560"/>
            <a:ext cx="0" cy="325080"/>
          </a:xfrm>
          <a:prstGeom prst="line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Line 34"/>
          <p:cNvSpPr/>
          <p:nvPr/>
        </p:nvSpPr>
        <p:spPr>
          <a:xfrm>
            <a:off x="3291480" y="3977640"/>
            <a:ext cx="360" cy="274320"/>
          </a:xfrm>
          <a:prstGeom prst="line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Line 35"/>
          <p:cNvSpPr/>
          <p:nvPr/>
        </p:nvSpPr>
        <p:spPr>
          <a:xfrm flipH="1">
            <a:off x="2819160" y="3779280"/>
            <a:ext cx="259200" cy="0"/>
          </a:xfrm>
          <a:prstGeom prst="line">
            <a:avLst/>
          </a:prstGeom>
          <a:ln w="255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Line 36"/>
          <p:cNvSpPr/>
          <p:nvPr/>
        </p:nvSpPr>
        <p:spPr>
          <a:xfrm flipH="1">
            <a:off x="3515040" y="3789360"/>
            <a:ext cx="259200" cy="0"/>
          </a:xfrm>
          <a:prstGeom prst="line">
            <a:avLst/>
          </a:prstGeom>
          <a:ln w="25560">
            <a:solidFill>
              <a:srgbClr val="000000"/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947" name="Picture 1" descr="Picture 1"/>
          <p:cNvPicPr/>
          <p:nvPr/>
        </p:nvPicPr>
        <p:blipFill>
          <a:blip r:embed="rId1"/>
          <a:stretch/>
        </p:blipFill>
        <p:spPr>
          <a:xfrm>
            <a:off x="8859600" y="3413880"/>
            <a:ext cx="3770640" cy="2415960"/>
          </a:xfrm>
          <a:prstGeom prst="rect">
            <a:avLst/>
          </a:prstGeom>
          <a:ln w="12600">
            <a:noFill/>
          </a:ln>
        </p:spPr>
      </p:pic>
      <p:sp>
        <p:nvSpPr>
          <p:cNvPr id="948" name="CustomShape 37"/>
          <p:cNvSpPr/>
          <p:nvPr/>
        </p:nvSpPr>
        <p:spPr>
          <a:xfrm>
            <a:off x="393120" y="2127600"/>
            <a:ext cx="6132240" cy="1032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487800" indent="-486360">
              <a:lnSpc>
                <a:spcPct val="9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t=0       total desconhecimento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CustomShape 1"/>
          <p:cNvSpPr/>
          <p:nvPr/>
        </p:nvSpPr>
        <p:spPr>
          <a:xfrm>
            <a:off x="406440" y="7868880"/>
            <a:ext cx="12190680" cy="1465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87800" indent="-486360"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Cinza claro: não observou parede à esquerda (baixa prob. de erro)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950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401"/>
              </a:spcBef>
            </a:pPr>
            <a:r>
              <a:rPr b="0" lang="pt-BR" sz="482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Exemplo: localização</a:t>
            </a:r>
            <a:endParaRPr b="0" lang="pt-BR" sz="4820" spc="-1" strike="noStrike">
              <a:latin typeface="Arial"/>
            </a:endParaRPr>
          </a:p>
        </p:txBody>
      </p:sp>
      <p:sp>
        <p:nvSpPr>
          <p:cNvPr id="951" name="CustomShape 3"/>
          <p:cNvSpPr/>
          <p:nvPr/>
        </p:nvSpPr>
        <p:spPr>
          <a:xfrm>
            <a:off x="243828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CustomShape 4"/>
          <p:cNvSpPr/>
          <p:nvPr/>
        </p:nvSpPr>
        <p:spPr>
          <a:xfrm>
            <a:off x="3007440" y="349488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CustomShape 5"/>
          <p:cNvSpPr/>
          <p:nvPr/>
        </p:nvSpPr>
        <p:spPr>
          <a:xfrm>
            <a:off x="3576240" y="349488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4" name="CustomShape 6"/>
          <p:cNvSpPr/>
          <p:nvPr/>
        </p:nvSpPr>
        <p:spPr>
          <a:xfrm>
            <a:off x="4145400" y="349488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CustomShape 7"/>
          <p:cNvSpPr/>
          <p:nvPr/>
        </p:nvSpPr>
        <p:spPr>
          <a:xfrm>
            <a:off x="4714200" y="349488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CustomShape 8"/>
          <p:cNvSpPr/>
          <p:nvPr/>
        </p:nvSpPr>
        <p:spPr>
          <a:xfrm>
            <a:off x="5283360" y="349488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CustomShape 9"/>
          <p:cNvSpPr/>
          <p:nvPr/>
        </p:nvSpPr>
        <p:spPr>
          <a:xfrm>
            <a:off x="5852160" y="349488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10"/>
          <p:cNvSpPr/>
          <p:nvPr/>
        </p:nvSpPr>
        <p:spPr>
          <a:xfrm>
            <a:off x="642096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59" name="CustomShape 11"/>
          <p:cNvSpPr/>
          <p:nvPr/>
        </p:nvSpPr>
        <p:spPr>
          <a:xfrm>
            <a:off x="243828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CustomShape 12"/>
          <p:cNvSpPr/>
          <p:nvPr/>
        </p:nvSpPr>
        <p:spPr>
          <a:xfrm>
            <a:off x="52833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1" name="CustomShape 13"/>
          <p:cNvSpPr/>
          <p:nvPr/>
        </p:nvSpPr>
        <p:spPr>
          <a:xfrm>
            <a:off x="64209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14"/>
          <p:cNvSpPr/>
          <p:nvPr/>
        </p:nvSpPr>
        <p:spPr>
          <a:xfrm>
            <a:off x="243828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5"/>
          <p:cNvSpPr/>
          <p:nvPr/>
        </p:nvSpPr>
        <p:spPr>
          <a:xfrm>
            <a:off x="52833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CustomShape 16"/>
          <p:cNvSpPr/>
          <p:nvPr/>
        </p:nvSpPr>
        <p:spPr>
          <a:xfrm>
            <a:off x="64209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CustomShape 17"/>
          <p:cNvSpPr/>
          <p:nvPr/>
        </p:nvSpPr>
        <p:spPr>
          <a:xfrm>
            <a:off x="243828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6" name="CustomShape 18"/>
          <p:cNvSpPr/>
          <p:nvPr/>
        </p:nvSpPr>
        <p:spPr>
          <a:xfrm>
            <a:off x="3007440" y="520200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7" name="CustomShape 19"/>
          <p:cNvSpPr/>
          <p:nvPr/>
        </p:nvSpPr>
        <p:spPr>
          <a:xfrm>
            <a:off x="3576240" y="520200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CustomShape 20"/>
          <p:cNvSpPr/>
          <p:nvPr/>
        </p:nvSpPr>
        <p:spPr>
          <a:xfrm>
            <a:off x="4145400" y="520200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69" name="CustomShape 21"/>
          <p:cNvSpPr/>
          <p:nvPr/>
        </p:nvSpPr>
        <p:spPr>
          <a:xfrm>
            <a:off x="4714200" y="520200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CustomShape 22"/>
          <p:cNvSpPr/>
          <p:nvPr/>
        </p:nvSpPr>
        <p:spPr>
          <a:xfrm>
            <a:off x="5283360" y="520200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1" name="CustomShape 23"/>
          <p:cNvSpPr/>
          <p:nvPr/>
        </p:nvSpPr>
        <p:spPr>
          <a:xfrm>
            <a:off x="5852160" y="5202000"/>
            <a:ext cx="567360" cy="567360"/>
          </a:xfrm>
          <a:prstGeom prst="rect">
            <a:avLst/>
          </a:prstGeom>
          <a:solidFill>
            <a:srgbClr val="777777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2" name="CustomShape 24"/>
          <p:cNvSpPr/>
          <p:nvPr/>
        </p:nvSpPr>
        <p:spPr>
          <a:xfrm>
            <a:off x="642096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3" name="CustomShape 25"/>
          <p:cNvSpPr/>
          <p:nvPr/>
        </p:nvSpPr>
        <p:spPr>
          <a:xfrm>
            <a:off x="3007440" y="4064040"/>
            <a:ext cx="2274480" cy="113652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4" name="CustomShape 26"/>
          <p:cNvSpPr/>
          <p:nvPr/>
        </p:nvSpPr>
        <p:spPr>
          <a:xfrm>
            <a:off x="2438280" y="3494880"/>
            <a:ext cx="4550400" cy="227448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27"/>
          <p:cNvSpPr/>
          <p:nvPr/>
        </p:nvSpPr>
        <p:spPr>
          <a:xfrm>
            <a:off x="5852160" y="4064040"/>
            <a:ext cx="567360" cy="113652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Line 28"/>
          <p:cNvSpPr/>
          <p:nvPr/>
        </p:nvSpPr>
        <p:spPr>
          <a:xfrm>
            <a:off x="3520440" y="3779280"/>
            <a:ext cx="289440" cy="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29"/>
          <p:cNvSpPr/>
          <p:nvPr/>
        </p:nvSpPr>
        <p:spPr>
          <a:xfrm>
            <a:off x="3088800" y="3576240"/>
            <a:ext cx="405000" cy="405000"/>
          </a:xfrm>
          <a:prstGeom prst="ellipse">
            <a:avLst/>
          </a:prstGeom>
          <a:solidFill>
            <a:srgbClr val="ff0000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78" name="Line 30"/>
          <p:cNvSpPr/>
          <p:nvPr/>
        </p:nvSpPr>
        <p:spPr>
          <a:xfrm flipV="1">
            <a:off x="3296880" y="3220560"/>
            <a:ext cx="0" cy="325080"/>
          </a:xfrm>
          <a:prstGeom prst="line">
            <a:avLst/>
          </a:prstGeom>
          <a:ln w="255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Line 31"/>
          <p:cNvSpPr/>
          <p:nvPr/>
        </p:nvSpPr>
        <p:spPr>
          <a:xfrm>
            <a:off x="3291480" y="3977640"/>
            <a:ext cx="360" cy="274320"/>
          </a:xfrm>
          <a:prstGeom prst="line">
            <a:avLst/>
          </a:prstGeom>
          <a:ln w="255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Line 32"/>
          <p:cNvSpPr/>
          <p:nvPr/>
        </p:nvSpPr>
        <p:spPr>
          <a:xfrm flipH="1">
            <a:off x="2819160" y="3779280"/>
            <a:ext cx="259200" cy="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CustomShape 33"/>
          <p:cNvSpPr/>
          <p:nvPr/>
        </p:nvSpPr>
        <p:spPr>
          <a:xfrm>
            <a:off x="2438280" y="6258600"/>
            <a:ext cx="4550400" cy="2422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0000"/>
              </a:gs>
            </a:gsLst>
            <a:lin ang="0"/>
          </a:gra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82" name="CustomShape 34"/>
          <p:cNvSpPr/>
          <p:nvPr/>
        </p:nvSpPr>
        <p:spPr>
          <a:xfrm>
            <a:off x="67024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3" name="CustomShape 35"/>
          <p:cNvSpPr/>
          <p:nvPr/>
        </p:nvSpPr>
        <p:spPr>
          <a:xfrm>
            <a:off x="24472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4" name="CustomShape 36"/>
          <p:cNvSpPr/>
          <p:nvPr/>
        </p:nvSpPr>
        <p:spPr>
          <a:xfrm>
            <a:off x="1158120" y="6403320"/>
            <a:ext cx="77076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Prob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985" name="CustomShape 37"/>
          <p:cNvSpPr/>
          <p:nvPr/>
        </p:nvSpPr>
        <p:spPr>
          <a:xfrm>
            <a:off x="3494880" y="3657600"/>
            <a:ext cx="486360" cy="24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be0e3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86" name="Picture 38" descr="Picture 38"/>
          <p:cNvPicPr/>
          <p:nvPr/>
        </p:nvPicPr>
        <p:blipFill>
          <a:blip r:embed="rId1"/>
          <a:stretch/>
        </p:blipFill>
        <p:spPr>
          <a:xfrm>
            <a:off x="8859600" y="3413880"/>
            <a:ext cx="3770640" cy="2415960"/>
          </a:xfrm>
          <a:prstGeom prst="rect">
            <a:avLst/>
          </a:prstGeom>
          <a:ln w="12600">
            <a:noFill/>
          </a:ln>
        </p:spPr>
      </p:pic>
      <p:sp>
        <p:nvSpPr>
          <p:cNvPr id="987" name="CustomShape 38"/>
          <p:cNvSpPr/>
          <p:nvPr/>
        </p:nvSpPr>
        <p:spPr>
          <a:xfrm>
            <a:off x="914760" y="2395440"/>
            <a:ext cx="1879920" cy="618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marL="487800" indent="-486360"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t=1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1" dur="indefinite" restart="never" nodeType="tmRoot">
          <p:childTnLst>
            <p:seq>
              <p:cTn id="312" dur="indefinite" nodeType="mainSeq">
                <p:childTnLst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6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87800" indent="-486360"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t=2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989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401"/>
              </a:spcBef>
            </a:pPr>
            <a:r>
              <a:rPr b="0" lang="pt-BR" sz="482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exemplo: localização</a:t>
            </a:r>
            <a:endParaRPr b="0" lang="pt-BR" sz="4820" spc="-1" strike="noStrike">
              <a:latin typeface="Arial"/>
            </a:endParaRPr>
          </a:p>
        </p:txBody>
      </p:sp>
      <p:sp>
        <p:nvSpPr>
          <p:cNvPr id="990" name="CustomShape 3"/>
          <p:cNvSpPr/>
          <p:nvPr/>
        </p:nvSpPr>
        <p:spPr>
          <a:xfrm>
            <a:off x="243828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CustomShape 4"/>
          <p:cNvSpPr/>
          <p:nvPr/>
        </p:nvSpPr>
        <p:spPr>
          <a:xfrm>
            <a:off x="3007440" y="349488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CustomShape 5"/>
          <p:cNvSpPr/>
          <p:nvPr/>
        </p:nvSpPr>
        <p:spPr>
          <a:xfrm>
            <a:off x="3576240" y="3494880"/>
            <a:ext cx="567360" cy="567360"/>
          </a:xfrm>
          <a:prstGeom prst="rect">
            <a:avLst/>
          </a:prstGeom>
          <a:solidFill>
            <a:srgbClr val="5f5f5f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CustomShape 6"/>
          <p:cNvSpPr/>
          <p:nvPr/>
        </p:nvSpPr>
        <p:spPr>
          <a:xfrm>
            <a:off x="4145400" y="3494880"/>
            <a:ext cx="567360" cy="567360"/>
          </a:xfrm>
          <a:prstGeom prst="rect">
            <a:avLst/>
          </a:prstGeom>
          <a:solidFill>
            <a:srgbClr val="5f5f5f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CustomShape 7"/>
          <p:cNvSpPr/>
          <p:nvPr/>
        </p:nvSpPr>
        <p:spPr>
          <a:xfrm>
            <a:off x="4714200" y="3494880"/>
            <a:ext cx="567360" cy="567360"/>
          </a:xfrm>
          <a:prstGeom prst="rect">
            <a:avLst/>
          </a:prstGeom>
          <a:solidFill>
            <a:srgbClr val="5f5f5f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CustomShape 8"/>
          <p:cNvSpPr/>
          <p:nvPr/>
        </p:nvSpPr>
        <p:spPr>
          <a:xfrm>
            <a:off x="5283360" y="349488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CustomShape 9"/>
          <p:cNvSpPr/>
          <p:nvPr/>
        </p:nvSpPr>
        <p:spPr>
          <a:xfrm>
            <a:off x="5852160" y="349488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CustomShape 10"/>
          <p:cNvSpPr/>
          <p:nvPr/>
        </p:nvSpPr>
        <p:spPr>
          <a:xfrm>
            <a:off x="642096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CustomShape 11"/>
          <p:cNvSpPr/>
          <p:nvPr/>
        </p:nvSpPr>
        <p:spPr>
          <a:xfrm>
            <a:off x="243828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CustomShape 12"/>
          <p:cNvSpPr/>
          <p:nvPr/>
        </p:nvSpPr>
        <p:spPr>
          <a:xfrm>
            <a:off x="52833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CustomShape 13"/>
          <p:cNvSpPr/>
          <p:nvPr/>
        </p:nvSpPr>
        <p:spPr>
          <a:xfrm>
            <a:off x="64209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CustomShape 14"/>
          <p:cNvSpPr/>
          <p:nvPr/>
        </p:nvSpPr>
        <p:spPr>
          <a:xfrm>
            <a:off x="243828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CustomShape 15"/>
          <p:cNvSpPr/>
          <p:nvPr/>
        </p:nvSpPr>
        <p:spPr>
          <a:xfrm>
            <a:off x="52833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CustomShape 16"/>
          <p:cNvSpPr/>
          <p:nvPr/>
        </p:nvSpPr>
        <p:spPr>
          <a:xfrm>
            <a:off x="64209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CustomShape 17"/>
          <p:cNvSpPr/>
          <p:nvPr/>
        </p:nvSpPr>
        <p:spPr>
          <a:xfrm>
            <a:off x="243828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CustomShape 18"/>
          <p:cNvSpPr/>
          <p:nvPr/>
        </p:nvSpPr>
        <p:spPr>
          <a:xfrm>
            <a:off x="3007440" y="520200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CustomShape 19"/>
          <p:cNvSpPr/>
          <p:nvPr/>
        </p:nvSpPr>
        <p:spPr>
          <a:xfrm>
            <a:off x="3576240" y="5202000"/>
            <a:ext cx="567360" cy="567360"/>
          </a:xfrm>
          <a:prstGeom prst="rect">
            <a:avLst/>
          </a:prstGeom>
          <a:solidFill>
            <a:srgbClr val="5f5f5f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20"/>
          <p:cNvSpPr/>
          <p:nvPr/>
        </p:nvSpPr>
        <p:spPr>
          <a:xfrm>
            <a:off x="4145400" y="5202000"/>
            <a:ext cx="567360" cy="567360"/>
          </a:xfrm>
          <a:prstGeom prst="rect">
            <a:avLst/>
          </a:prstGeom>
          <a:solidFill>
            <a:srgbClr val="5f5f5f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21"/>
          <p:cNvSpPr/>
          <p:nvPr/>
        </p:nvSpPr>
        <p:spPr>
          <a:xfrm>
            <a:off x="4714200" y="5202000"/>
            <a:ext cx="567360" cy="567360"/>
          </a:xfrm>
          <a:prstGeom prst="rect">
            <a:avLst/>
          </a:prstGeom>
          <a:solidFill>
            <a:srgbClr val="5f5f5f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CustomShape 22"/>
          <p:cNvSpPr/>
          <p:nvPr/>
        </p:nvSpPr>
        <p:spPr>
          <a:xfrm>
            <a:off x="5283360" y="520200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0" name="CustomShape 23"/>
          <p:cNvSpPr/>
          <p:nvPr/>
        </p:nvSpPr>
        <p:spPr>
          <a:xfrm>
            <a:off x="5852160" y="520200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1" name="CustomShape 24"/>
          <p:cNvSpPr/>
          <p:nvPr/>
        </p:nvSpPr>
        <p:spPr>
          <a:xfrm>
            <a:off x="642096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25"/>
          <p:cNvSpPr/>
          <p:nvPr/>
        </p:nvSpPr>
        <p:spPr>
          <a:xfrm>
            <a:off x="3007440" y="4064040"/>
            <a:ext cx="2274480" cy="113652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26"/>
          <p:cNvSpPr/>
          <p:nvPr/>
        </p:nvSpPr>
        <p:spPr>
          <a:xfrm>
            <a:off x="2438280" y="3494880"/>
            <a:ext cx="4550400" cy="227448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4" name="CustomShape 27"/>
          <p:cNvSpPr/>
          <p:nvPr/>
        </p:nvSpPr>
        <p:spPr>
          <a:xfrm>
            <a:off x="5852160" y="4064040"/>
            <a:ext cx="567360" cy="113652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Line 28"/>
          <p:cNvSpPr/>
          <p:nvPr/>
        </p:nvSpPr>
        <p:spPr>
          <a:xfrm>
            <a:off x="4084200" y="3804840"/>
            <a:ext cx="289440" cy="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29"/>
          <p:cNvSpPr/>
          <p:nvPr/>
        </p:nvSpPr>
        <p:spPr>
          <a:xfrm>
            <a:off x="2438280" y="6258600"/>
            <a:ext cx="4550400" cy="2422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0000"/>
              </a:gs>
            </a:gsLst>
            <a:lin ang="0"/>
          </a:gra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17" name="CustomShape 30"/>
          <p:cNvSpPr/>
          <p:nvPr/>
        </p:nvSpPr>
        <p:spPr>
          <a:xfrm>
            <a:off x="67024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8" name="CustomShape 31"/>
          <p:cNvSpPr/>
          <p:nvPr/>
        </p:nvSpPr>
        <p:spPr>
          <a:xfrm>
            <a:off x="24472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19" name="CustomShape 32"/>
          <p:cNvSpPr/>
          <p:nvPr/>
        </p:nvSpPr>
        <p:spPr>
          <a:xfrm>
            <a:off x="1158120" y="6403320"/>
            <a:ext cx="77076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Prob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20" name="CustomShape 33"/>
          <p:cNvSpPr/>
          <p:nvPr/>
        </p:nvSpPr>
        <p:spPr>
          <a:xfrm>
            <a:off x="3683160" y="3606840"/>
            <a:ext cx="405000" cy="405000"/>
          </a:xfrm>
          <a:prstGeom prst="ellipse">
            <a:avLst/>
          </a:prstGeom>
          <a:solidFill>
            <a:srgbClr val="ff0000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Line 34"/>
          <p:cNvSpPr/>
          <p:nvPr/>
        </p:nvSpPr>
        <p:spPr>
          <a:xfrm flipV="1">
            <a:off x="3891240" y="3251160"/>
            <a:ext cx="0" cy="325080"/>
          </a:xfrm>
          <a:prstGeom prst="line">
            <a:avLst/>
          </a:prstGeom>
          <a:ln w="255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Line 35"/>
          <p:cNvSpPr/>
          <p:nvPr/>
        </p:nvSpPr>
        <p:spPr>
          <a:xfrm>
            <a:off x="3886200" y="4007880"/>
            <a:ext cx="0" cy="274320"/>
          </a:xfrm>
          <a:prstGeom prst="line">
            <a:avLst/>
          </a:prstGeom>
          <a:ln w="255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3" name="Line 36"/>
          <p:cNvSpPr/>
          <p:nvPr/>
        </p:nvSpPr>
        <p:spPr>
          <a:xfrm flipH="1">
            <a:off x="3413520" y="3809880"/>
            <a:ext cx="259200" cy="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37"/>
          <p:cNvSpPr/>
          <p:nvPr/>
        </p:nvSpPr>
        <p:spPr>
          <a:xfrm>
            <a:off x="4089240" y="3677760"/>
            <a:ext cx="486360" cy="24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be0e3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025" name="Picture 38" descr="Picture 38"/>
          <p:cNvPicPr/>
          <p:nvPr/>
        </p:nvPicPr>
        <p:blipFill>
          <a:blip r:embed="rId1"/>
          <a:stretch/>
        </p:blipFill>
        <p:spPr>
          <a:xfrm>
            <a:off x="8859600" y="3413880"/>
            <a:ext cx="3770640" cy="24159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7" dur="indefinite" restart="never" nodeType="tmRoot">
          <p:childTnLst>
            <p:seq>
              <p:cTn id="318" dur="indefinite" nodeType="mainSeq">
                <p:childTnLst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2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87800" indent="-486360"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t=3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027" name="CustomShape 2"/>
          <p:cNvSpPr/>
          <p:nvPr/>
        </p:nvSpPr>
        <p:spPr>
          <a:xfrm>
            <a:off x="243828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8" name="CustomShape 3"/>
          <p:cNvSpPr/>
          <p:nvPr/>
        </p:nvSpPr>
        <p:spPr>
          <a:xfrm>
            <a:off x="3007440" y="349488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CustomShape 4"/>
          <p:cNvSpPr/>
          <p:nvPr/>
        </p:nvSpPr>
        <p:spPr>
          <a:xfrm>
            <a:off x="3576240" y="349488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5"/>
          <p:cNvSpPr/>
          <p:nvPr/>
        </p:nvSpPr>
        <p:spPr>
          <a:xfrm>
            <a:off x="4145400" y="3494880"/>
            <a:ext cx="567360" cy="567360"/>
          </a:xfrm>
          <a:prstGeom prst="rect">
            <a:avLst/>
          </a:prstGeom>
          <a:solidFill>
            <a:srgbClr val="4d4d4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6"/>
          <p:cNvSpPr/>
          <p:nvPr/>
        </p:nvSpPr>
        <p:spPr>
          <a:xfrm>
            <a:off x="4714200" y="3494880"/>
            <a:ext cx="567360" cy="567360"/>
          </a:xfrm>
          <a:prstGeom prst="rect">
            <a:avLst/>
          </a:prstGeom>
          <a:solidFill>
            <a:srgbClr val="4d4d4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7"/>
          <p:cNvSpPr/>
          <p:nvPr/>
        </p:nvSpPr>
        <p:spPr>
          <a:xfrm>
            <a:off x="5283360" y="349488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8"/>
          <p:cNvSpPr/>
          <p:nvPr/>
        </p:nvSpPr>
        <p:spPr>
          <a:xfrm>
            <a:off x="5852160" y="349488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9"/>
          <p:cNvSpPr/>
          <p:nvPr/>
        </p:nvSpPr>
        <p:spPr>
          <a:xfrm>
            <a:off x="642096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10"/>
          <p:cNvSpPr/>
          <p:nvPr/>
        </p:nvSpPr>
        <p:spPr>
          <a:xfrm>
            <a:off x="243828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11"/>
          <p:cNvSpPr/>
          <p:nvPr/>
        </p:nvSpPr>
        <p:spPr>
          <a:xfrm>
            <a:off x="52833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12"/>
          <p:cNvSpPr/>
          <p:nvPr/>
        </p:nvSpPr>
        <p:spPr>
          <a:xfrm>
            <a:off x="64209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CustomShape 13"/>
          <p:cNvSpPr/>
          <p:nvPr/>
        </p:nvSpPr>
        <p:spPr>
          <a:xfrm>
            <a:off x="243828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39" name="CustomShape 14"/>
          <p:cNvSpPr/>
          <p:nvPr/>
        </p:nvSpPr>
        <p:spPr>
          <a:xfrm>
            <a:off x="52833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0" name="CustomShape 15"/>
          <p:cNvSpPr/>
          <p:nvPr/>
        </p:nvSpPr>
        <p:spPr>
          <a:xfrm>
            <a:off x="64209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1" name="CustomShape 16"/>
          <p:cNvSpPr/>
          <p:nvPr/>
        </p:nvSpPr>
        <p:spPr>
          <a:xfrm>
            <a:off x="243828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2" name="CustomShape 17"/>
          <p:cNvSpPr/>
          <p:nvPr/>
        </p:nvSpPr>
        <p:spPr>
          <a:xfrm>
            <a:off x="3007440" y="520200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3" name="CustomShape 18"/>
          <p:cNvSpPr/>
          <p:nvPr/>
        </p:nvSpPr>
        <p:spPr>
          <a:xfrm>
            <a:off x="3576240" y="520200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4" name="CustomShape 19"/>
          <p:cNvSpPr/>
          <p:nvPr/>
        </p:nvSpPr>
        <p:spPr>
          <a:xfrm>
            <a:off x="4145400" y="5202000"/>
            <a:ext cx="567360" cy="567360"/>
          </a:xfrm>
          <a:prstGeom prst="rect">
            <a:avLst/>
          </a:prstGeom>
          <a:solidFill>
            <a:srgbClr val="4d4d4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CustomShape 20"/>
          <p:cNvSpPr/>
          <p:nvPr/>
        </p:nvSpPr>
        <p:spPr>
          <a:xfrm>
            <a:off x="4714200" y="5202000"/>
            <a:ext cx="567360" cy="567360"/>
          </a:xfrm>
          <a:prstGeom prst="rect">
            <a:avLst/>
          </a:prstGeom>
          <a:solidFill>
            <a:srgbClr val="4d4d4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CustomShape 21"/>
          <p:cNvSpPr/>
          <p:nvPr/>
        </p:nvSpPr>
        <p:spPr>
          <a:xfrm>
            <a:off x="5283360" y="520200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7" name="CustomShape 22"/>
          <p:cNvSpPr/>
          <p:nvPr/>
        </p:nvSpPr>
        <p:spPr>
          <a:xfrm>
            <a:off x="5852160" y="520200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8" name="CustomShape 23"/>
          <p:cNvSpPr/>
          <p:nvPr/>
        </p:nvSpPr>
        <p:spPr>
          <a:xfrm>
            <a:off x="642096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49" name="CustomShape 24"/>
          <p:cNvSpPr/>
          <p:nvPr/>
        </p:nvSpPr>
        <p:spPr>
          <a:xfrm>
            <a:off x="3007440" y="4064040"/>
            <a:ext cx="2274480" cy="113652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0" name="CustomShape 25"/>
          <p:cNvSpPr/>
          <p:nvPr/>
        </p:nvSpPr>
        <p:spPr>
          <a:xfrm>
            <a:off x="2438280" y="3494880"/>
            <a:ext cx="4550400" cy="227448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1" name="CustomShape 26"/>
          <p:cNvSpPr/>
          <p:nvPr/>
        </p:nvSpPr>
        <p:spPr>
          <a:xfrm>
            <a:off x="5852160" y="4064040"/>
            <a:ext cx="567360" cy="113652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Line 27"/>
          <p:cNvSpPr/>
          <p:nvPr/>
        </p:nvSpPr>
        <p:spPr>
          <a:xfrm>
            <a:off x="4668480" y="3809880"/>
            <a:ext cx="289440" cy="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3" name="CustomShape 28"/>
          <p:cNvSpPr/>
          <p:nvPr/>
        </p:nvSpPr>
        <p:spPr>
          <a:xfrm>
            <a:off x="2438280" y="6258600"/>
            <a:ext cx="4550400" cy="2422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0000"/>
              </a:gs>
            </a:gsLst>
            <a:lin ang="0"/>
          </a:gra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54" name="CustomShape 29"/>
          <p:cNvSpPr/>
          <p:nvPr/>
        </p:nvSpPr>
        <p:spPr>
          <a:xfrm>
            <a:off x="67024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5" name="CustomShape 30"/>
          <p:cNvSpPr/>
          <p:nvPr/>
        </p:nvSpPr>
        <p:spPr>
          <a:xfrm>
            <a:off x="24472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6" name="CustomShape 31"/>
          <p:cNvSpPr/>
          <p:nvPr/>
        </p:nvSpPr>
        <p:spPr>
          <a:xfrm>
            <a:off x="1158120" y="6403320"/>
            <a:ext cx="77076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Prob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57" name="CustomShape 32"/>
          <p:cNvSpPr/>
          <p:nvPr/>
        </p:nvSpPr>
        <p:spPr>
          <a:xfrm>
            <a:off x="4251960" y="3606840"/>
            <a:ext cx="405000" cy="405000"/>
          </a:xfrm>
          <a:prstGeom prst="ellipse">
            <a:avLst/>
          </a:prstGeom>
          <a:solidFill>
            <a:srgbClr val="ff0000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8" name="Line 33"/>
          <p:cNvSpPr/>
          <p:nvPr/>
        </p:nvSpPr>
        <p:spPr>
          <a:xfrm flipV="1">
            <a:off x="4460040" y="3251160"/>
            <a:ext cx="0" cy="325080"/>
          </a:xfrm>
          <a:prstGeom prst="line">
            <a:avLst/>
          </a:prstGeom>
          <a:ln w="255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Line 34"/>
          <p:cNvSpPr/>
          <p:nvPr/>
        </p:nvSpPr>
        <p:spPr>
          <a:xfrm>
            <a:off x="4455000" y="4007880"/>
            <a:ext cx="0" cy="274320"/>
          </a:xfrm>
          <a:prstGeom prst="line">
            <a:avLst/>
          </a:prstGeom>
          <a:ln w="255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0" name="Line 35"/>
          <p:cNvSpPr/>
          <p:nvPr/>
        </p:nvSpPr>
        <p:spPr>
          <a:xfrm flipH="1">
            <a:off x="3982680" y="3809880"/>
            <a:ext cx="258840" cy="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1" name="CustomShape 36"/>
          <p:cNvSpPr/>
          <p:nvPr/>
        </p:nvSpPr>
        <p:spPr>
          <a:xfrm>
            <a:off x="4653360" y="3683160"/>
            <a:ext cx="486360" cy="24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be0e3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062" name="Picture 38" descr="Picture 38"/>
          <p:cNvPicPr/>
          <p:nvPr/>
        </p:nvPicPr>
        <p:blipFill>
          <a:blip r:embed="rId1"/>
          <a:stretch/>
        </p:blipFill>
        <p:spPr>
          <a:xfrm>
            <a:off x="8859600" y="3413880"/>
            <a:ext cx="3770640" cy="2415960"/>
          </a:xfrm>
          <a:prstGeom prst="rect">
            <a:avLst/>
          </a:prstGeom>
          <a:ln w="12600">
            <a:noFill/>
          </a:ln>
        </p:spPr>
      </p:pic>
      <p:sp>
        <p:nvSpPr>
          <p:cNvPr id="1063" name="CustomShape 37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401"/>
              </a:spcBef>
            </a:pPr>
            <a:r>
              <a:rPr b="0" lang="pt-BR" sz="482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exemplo: localização</a:t>
            </a:r>
            <a:endParaRPr b="0" lang="pt-BR" sz="4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3" dur="indefinite" restart="never" nodeType="tmRoot">
          <p:childTnLst>
            <p:seq>
              <p:cTn id="324" dur="indefinite" nodeType="mainSeq">
                <p:childTnLst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8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87800" indent="-486360"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t=4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065" name="CustomShape 2"/>
          <p:cNvSpPr/>
          <p:nvPr/>
        </p:nvSpPr>
        <p:spPr>
          <a:xfrm>
            <a:off x="243828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6" name="CustomShape 3"/>
          <p:cNvSpPr/>
          <p:nvPr/>
        </p:nvSpPr>
        <p:spPr>
          <a:xfrm>
            <a:off x="3007440" y="3494880"/>
            <a:ext cx="567360" cy="567360"/>
          </a:xfrm>
          <a:prstGeom prst="rect">
            <a:avLst/>
          </a:prstGeom>
          <a:solidFill>
            <a:srgbClr val="eaeaea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7" name="CustomShape 4"/>
          <p:cNvSpPr/>
          <p:nvPr/>
        </p:nvSpPr>
        <p:spPr>
          <a:xfrm>
            <a:off x="3576240" y="349488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8" name="CustomShape 5"/>
          <p:cNvSpPr/>
          <p:nvPr/>
        </p:nvSpPr>
        <p:spPr>
          <a:xfrm>
            <a:off x="4145400" y="349488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69" name="CustomShape 6"/>
          <p:cNvSpPr/>
          <p:nvPr/>
        </p:nvSpPr>
        <p:spPr>
          <a:xfrm>
            <a:off x="4714200" y="3494880"/>
            <a:ext cx="567360" cy="567360"/>
          </a:xfrm>
          <a:prstGeom prst="rect">
            <a:avLst/>
          </a:prstGeom>
          <a:solidFill>
            <a:srgbClr val="1c1c1c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0" name="CustomShape 7"/>
          <p:cNvSpPr/>
          <p:nvPr/>
        </p:nvSpPr>
        <p:spPr>
          <a:xfrm>
            <a:off x="5283360" y="349488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1" name="CustomShape 8"/>
          <p:cNvSpPr/>
          <p:nvPr/>
        </p:nvSpPr>
        <p:spPr>
          <a:xfrm>
            <a:off x="5852160" y="349488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2" name="CustomShape 9"/>
          <p:cNvSpPr/>
          <p:nvPr/>
        </p:nvSpPr>
        <p:spPr>
          <a:xfrm>
            <a:off x="642096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3" name="CustomShape 10"/>
          <p:cNvSpPr/>
          <p:nvPr/>
        </p:nvSpPr>
        <p:spPr>
          <a:xfrm>
            <a:off x="243828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4" name="CustomShape 11"/>
          <p:cNvSpPr/>
          <p:nvPr/>
        </p:nvSpPr>
        <p:spPr>
          <a:xfrm>
            <a:off x="52833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5" name="CustomShape 12"/>
          <p:cNvSpPr/>
          <p:nvPr/>
        </p:nvSpPr>
        <p:spPr>
          <a:xfrm>
            <a:off x="64209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6" name="CustomShape 13"/>
          <p:cNvSpPr/>
          <p:nvPr/>
        </p:nvSpPr>
        <p:spPr>
          <a:xfrm>
            <a:off x="243828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CustomShape 14"/>
          <p:cNvSpPr/>
          <p:nvPr/>
        </p:nvSpPr>
        <p:spPr>
          <a:xfrm>
            <a:off x="52833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CustomShape 15"/>
          <p:cNvSpPr/>
          <p:nvPr/>
        </p:nvSpPr>
        <p:spPr>
          <a:xfrm>
            <a:off x="64209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79" name="CustomShape 16"/>
          <p:cNvSpPr/>
          <p:nvPr/>
        </p:nvSpPr>
        <p:spPr>
          <a:xfrm>
            <a:off x="243828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0" name="CustomShape 17"/>
          <p:cNvSpPr/>
          <p:nvPr/>
        </p:nvSpPr>
        <p:spPr>
          <a:xfrm>
            <a:off x="3007440" y="5202000"/>
            <a:ext cx="567360" cy="567360"/>
          </a:xfrm>
          <a:prstGeom prst="rect">
            <a:avLst/>
          </a:prstGeom>
          <a:solidFill>
            <a:srgbClr val="eaeaea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1" name="CustomShape 18"/>
          <p:cNvSpPr/>
          <p:nvPr/>
        </p:nvSpPr>
        <p:spPr>
          <a:xfrm>
            <a:off x="3576240" y="520200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2" name="CustomShape 19"/>
          <p:cNvSpPr/>
          <p:nvPr/>
        </p:nvSpPr>
        <p:spPr>
          <a:xfrm>
            <a:off x="4145400" y="520200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3" name="CustomShape 20"/>
          <p:cNvSpPr/>
          <p:nvPr/>
        </p:nvSpPr>
        <p:spPr>
          <a:xfrm>
            <a:off x="4714200" y="5202000"/>
            <a:ext cx="567360" cy="567360"/>
          </a:xfrm>
          <a:prstGeom prst="rect">
            <a:avLst/>
          </a:prstGeom>
          <a:solidFill>
            <a:srgbClr val="1c1c1c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4" name="CustomShape 21"/>
          <p:cNvSpPr/>
          <p:nvPr/>
        </p:nvSpPr>
        <p:spPr>
          <a:xfrm>
            <a:off x="5283360" y="5202000"/>
            <a:ext cx="567360" cy="567360"/>
          </a:xfrm>
          <a:prstGeom prst="rect">
            <a:avLst/>
          </a:prstGeom>
          <a:solidFill>
            <a:srgbClr val="c0c0c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5" name="CustomShape 22"/>
          <p:cNvSpPr/>
          <p:nvPr/>
        </p:nvSpPr>
        <p:spPr>
          <a:xfrm>
            <a:off x="5852160" y="520200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6" name="CustomShape 23"/>
          <p:cNvSpPr/>
          <p:nvPr/>
        </p:nvSpPr>
        <p:spPr>
          <a:xfrm>
            <a:off x="642096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7" name="CustomShape 24"/>
          <p:cNvSpPr/>
          <p:nvPr/>
        </p:nvSpPr>
        <p:spPr>
          <a:xfrm>
            <a:off x="3007440" y="4064040"/>
            <a:ext cx="2274480" cy="113652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8" name="CustomShape 25"/>
          <p:cNvSpPr/>
          <p:nvPr/>
        </p:nvSpPr>
        <p:spPr>
          <a:xfrm>
            <a:off x="2438280" y="3494880"/>
            <a:ext cx="4550400" cy="227448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89" name="CustomShape 26"/>
          <p:cNvSpPr/>
          <p:nvPr/>
        </p:nvSpPr>
        <p:spPr>
          <a:xfrm>
            <a:off x="5852160" y="4064040"/>
            <a:ext cx="567360" cy="113652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0" name="Line 27"/>
          <p:cNvSpPr/>
          <p:nvPr/>
        </p:nvSpPr>
        <p:spPr>
          <a:xfrm>
            <a:off x="5211720" y="3779280"/>
            <a:ext cx="289800" cy="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1" name="CustomShape 28"/>
          <p:cNvSpPr/>
          <p:nvPr/>
        </p:nvSpPr>
        <p:spPr>
          <a:xfrm>
            <a:off x="2438280" y="6258600"/>
            <a:ext cx="4550400" cy="2422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0000"/>
              </a:gs>
            </a:gsLst>
            <a:lin ang="0"/>
          </a:gra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CustomShape 29"/>
          <p:cNvSpPr/>
          <p:nvPr/>
        </p:nvSpPr>
        <p:spPr>
          <a:xfrm>
            <a:off x="67024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93" name="CustomShape 30"/>
          <p:cNvSpPr/>
          <p:nvPr/>
        </p:nvSpPr>
        <p:spPr>
          <a:xfrm>
            <a:off x="24472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94" name="CustomShape 31"/>
          <p:cNvSpPr/>
          <p:nvPr/>
        </p:nvSpPr>
        <p:spPr>
          <a:xfrm>
            <a:off x="1158120" y="6403320"/>
            <a:ext cx="77076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Prob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095" name="CustomShape 32"/>
          <p:cNvSpPr/>
          <p:nvPr/>
        </p:nvSpPr>
        <p:spPr>
          <a:xfrm>
            <a:off x="4795560" y="3576240"/>
            <a:ext cx="405000" cy="405000"/>
          </a:xfrm>
          <a:prstGeom prst="ellipse">
            <a:avLst/>
          </a:prstGeom>
          <a:solidFill>
            <a:srgbClr val="ff0000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Line 33"/>
          <p:cNvSpPr/>
          <p:nvPr/>
        </p:nvSpPr>
        <p:spPr>
          <a:xfrm flipV="1">
            <a:off x="5003640" y="3220560"/>
            <a:ext cx="0" cy="325080"/>
          </a:xfrm>
          <a:prstGeom prst="line">
            <a:avLst/>
          </a:prstGeom>
          <a:ln w="255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Line 34"/>
          <p:cNvSpPr/>
          <p:nvPr/>
        </p:nvSpPr>
        <p:spPr>
          <a:xfrm>
            <a:off x="4998600" y="3977640"/>
            <a:ext cx="0" cy="274320"/>
          </a:xfrm>
          <a:prstGeom prst="line">
            <a:avLst/>
          </a:prstGeom>
          <a:ln w="255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8" name="Line 35"/>
          <p:cNvSpPr/>
          <p:nvPr/>
        </p:nvSpPr>
        <p:spPr>
          <a:xfrm flipH="1">
            <a:off x="4526280" y="3779280"/>
            <a:ext cx="258840" cy="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9" name="CustomShape 36"/>
          <p:cNvSpPr/>
          <p:nvPr/>
        </p:nvSpPr>
        <p:spPr>
          <a:xfrm>
            <a:off x="5196960" y="3652560"/>
            <a:ext cx="486360" cy="242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be0e3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100" name="Picture 38" descr="Picture 38"/>
          <p:cNvPicPr/>
          <p:nvPr/>
        </p:nvPicPr>
        <p:blipFill>
          <a:blip r:embed="rId1"/>
          <a:stretch/>
        </p:blipFill>
        <p:spPr>
          <a:xfrm>
            <a:off x="8859600" y="3413880"/>
            <a:ext cx="3770640" cy="2415960"/>
          </a:xfrm>
          <a:prstGeom prst="rect">
            <a:avLst/>
          </a:prstGeom>
          <a:ln w="12600">
            <a:noFill/>
          </a:ln>
        </p:spPr>
      </p:pic>
      <p:sp>
        <p:nvSpPr>
          <p:cNvPr id="1101" name="CustomShape 37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401"/>
              </a:spcBef>
            </a:pPr>
            <a:r>
              <a:rPr b="0" lang="pt-BR" sz="482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exemplo: localização</a:t>
            </a:r>
            <a:endParaRPr b="0" lang="pt-BR" sz="4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9" dur="indefinite" restart="never" nodeType="tmRoot">
          <p:childTnLst>
            <p:seq>
              <p:cTn id="330" dur="indefinite" nodeType="mainSeq">
                <p:childTnLst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4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CustomShape 1"/>
          <p:cNvSpPr/>
          <p:nvPr/>
        </p:nvSpPr>
        <p:spPr>
          <a:xfrm>
            <a:off x="406440" y="190512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87800" indent="-486360">
              <a:lnSpc>
                <a:spcPct val="100000"/>
              </a:lnSpc>
              <a:spcBef>
                <a:spcPts val="2801"/>
              </a:spcBef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t=5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1103" name="CustomShape 2"/>
          <p:cNvSpPr/>
          <p:nvPr/>
        </p:nvSpPr>
        <p:spPr>
          <a:xfrm>
            <a:off x="243828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4" name="CustomShape 3"/>
          <p:cNvSpPr/>
          <p:nvPr/>
        </p:nvSpPr>
        <p:spPr>
          <a:xfrm>
            <a:off x="300744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5" name="CustomShape 4"/>
          <p:cNvSpPr/>
          <p:nvPr/>
        </p:nvSpPr>
        <p:spPr>
          <a:xfrm>
            <a:off x="357624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6" name="CustomShape 5"/>
          <p:cNvSpPr/>
          <p:nvPr/>
        </p:nvSpPr>
        <p:spPr>
          <a:xfrm>
            <a:off x="4145400" y="349488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CustomShape 6"/>
          <p:cNvSpPr/>
          <p:nvPr/>
        </p:nvSpPr>
        <p:spPr>
          <a:xfrm>
            <a:off x="4714200" y="349488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CustomShape 7"/>
          <p:cNvSpPr/>
          <p:nvPr/>
        </p:nvSpPr>
        <p:spPr>
          <a:xfrm>
            <a:off x="5283360" y="3494880"/>
            <a:ext cx="567360" cy="567360"/>
          </a:xfrm>
          <a:prstGeom prst="rect">
            <a:avLst/>
          </a:prstGeom>
          <a:solidFill>
            <a:srgbClr val="000000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CustomShape 8"/>
          <p:cNvSpPr/>
          <p:nvPr/>
        </p:nvSpPr>
        <p:spPr>
          <a:xfrm>
            <a:off x="5852160" y="3494880"/>
            <a:ext cx="567360" cy="567360"/>
          </a:xfrm>
          <a:prstGeom prst="rect">
            <a:avLst/>
          </a:prstGeom>
          <a:solidFill>
            <a:srgbClr val="dddddd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CustomShape 9"/>
          <p:cNvSpPr/>
          <p:nvPr/>
        </p:nvSpPr>
        <p:spPr>
          <a:xfrm>
            <a:off x="6420960" y="3494880"/>
            <a:ext cx="567360" cy="567360"/>
          </a:xfrm>
          <a:prstGeom prst="rect">
            <a:avLst/>
          </a:prstGeom>
          <a:solidFill>
            <a:srgbClr val="eaeaea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CustomShape 10"/>
          <p:cNvSpPr/>
          <p:nvPr/>
        </p:nvSpPr>
        <p:spPr>
          <a:xfrm>
            <a:off x="243828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CustomShape 11"/>
          <p:cNvSpPr/>
          <p:nvPr/>
        </p:nvSpPr>
        <p:spPr>
          <a:xfrm>
            <a:off x="52833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CustomShape 12"/>
          <p:cNvSpPr/>
          <p:nvPr/>
        </p:nvSpPr>
        <p:spPr>
          <a:xfrm>
            <a:off x="6420960" y="40640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CustomShape 13"/>
          <p:cNvSpPr/>
          <p:nvPr/>
        </p:nvSpPr>
        <p:spPr>
          <a:xfrm>
            <a:off x="243828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CustomShape 14"/>
          <p:cNvSpPr/>
          <p:nvPr/>
        </p:nvSpPr>
        <p:spPr>
          <a:xfrm>
            <a:off x="52833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CustomShape 15"/>
          <p:cNvSpPr/>
          <p:nvPr/>
        </p:nvSpPr>
        <p:spPr>
          <a:xfrm>
            <a:off x="6420960" y="463284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7" name="CustomShape 16"/>
          <p:cNvSpPr/>
          <p:nvPr/>
        </p:nvSpPr>
        <p:spPr>
          <a:xfrm>
            <a:off x="243828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8" name="CustomShape 17"/>
          <p:cNvSpPr/>
          <p:nvPr/>
        </p:nvSpPr>
        <p:spPr>
          <a:xfrm>
            <a:off x="300744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19" name="CustomShape 18"/>
          <p:cNvSpPr/>
          <p:nvPr/>
        </p:nvSpPr>
        <p:spPr>
          <a:xfrm>
            <a:off x="357624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0" name="CustomShape 19"/>
          <p:cNvSpPr/>
          <p:nvPr/>
        </p:nvSpPr>
        <p:spPr>
          <a:xfrm>
            <a:off x="414540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1" name="CustomShape 20"/>
          <p:cNvSpPr/>
          <p:nvPr/>
        </p:nvSpPr>
        <p:spPr>
          <a:xfrm>
            <a:off x="4714200" y="5202000"/>
            <a:ext cx="567360" cy="567360"/>
          </a:xfrm>
          <a:prstGeom prst="rect">
            <a:avLst/>
          </a:prstGeom>
          <a:solidFill>
            <a:srgbClr val="eaeaea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2" name="CustomShape 21"/>
          <p:cNvSpPr/>
          <p:nvPr/>
        </p:nvSpPr>
        <p:spPr>
          <a:xfrm>
            <a:off x="5852160" y="5202000"/>
            <a:ext cx="567360" cy="567360"/>
          </a:xfrm>
          <a:prstGeom prst="rect">
            <a:avLst/>
          </a:prstGeom>
          <a:solidFill>
            <a:srgbClr val="eaeaea"/>
          </a:soli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3" name="CustomShape 22"/>
          <p:cNvSpPr/>
          <p:nvPr/>
        </p:nvSpPr>
        <p:spPr>
          <a:xfrm>
            <a:off x="642096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4" name="CustomShape 23"/>
          <p:cNvSpPr/>
          <p:nvPr/>
        </p:nvSpPr>
        <p:spPr>
          <a:xfrm>
            <a:off x="3007440" y="4064040"/>
            <a:ext cx="2274480" cy="1136520"/>
          </a:xfrm>
          <a:prstGeom prst="rect">
            <a:avLst/>
          </a:prstGeom>
          <a:solidFill>
            <a:srgbClr val="ffffff"/>
          </a:solidFill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CustomShape 24"/>
          <p:cNvSpPr/>
          <p:nvPr/>
        </p:nvSpPr>
        <p:spPr>
          <a:xfrm>
            <a:off x="2438280" y="3494880"/>
            <a:ext cx="4550400" cy="227448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CustomShape 25"/>
          <p:cNvSpPr/>
          <p:nvPr/>
        </p:nvSpPr>
        <p:spPr>
          <a:xfrm>
            <a:off x="5852160" y="4064040"/>
            <a:ext cx="567360" cy="1136520"/>
          </a:xfrm>
          <a:prstGeom prst="rect">
            <a:avLst/>
          </a:prstGeom>
          <a:noFill/>
          <a:ln w="381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Line 26"/>
          <p:cNvSpPr/>
          <p:nvPr/>
        </p:nvSpPr>
        <p:spPr>
          <a:xfrm>
            <a:off x="5211720" y="3779280"/>
            <a:ext cx="289800" cy="0"/>
          </a:xfrm>
          <a:prstGeom prst="line">
            <a:avLst/>
          </a:prstGeom>
          <a:ln w="324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CustomShape 27"/>
          <p:cNvSpPr/>
          <p:nvPr/>
        </p:nvSpPr>
        <p:spPr>
          <a:xfrm>
            <a:off x="2438280" y="6258600"/>
            <a:ext cx="4550400" cy="24228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000000"/>
              </a:gs>
            </a:gsLst>
            <a:lin ang="0"/>
          </a:gradFill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29" name="CustomShape 28"/>
          <p:cNvSpPr/>
          <p:nvPr/>
        </p:nvSpPr>
        <p:spPr>
          <a:xfrm>
            <a:off x="67024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30" name="CustomShape 29"/>
          <p:cNvSpPr/>
          <p:nvPr/>
        </p:nvSpPr>
        <p:spPr>
          <a:xfrm>
            <a:off x="2447280" y="6403320"/>
            <a:ext cx="27720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0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31" name="CustomShape 30"/>
          <p:cNvSpPr/>
          <p:nvPr/>
        </p:nvSpPr>
        <p:spPr>
          <a:xfrm>
            <a:off x="1158120" y="6403320"/>
            <a:ext cx="770760" cy="523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8600" rIns="48600" tIns="48600" bIns="4860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Prob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1132" name="CustomShape 31"/>
          <p:cNvSpPr/>
          <p:nvPr/>
        </p:nvSpPr>
        <p:spPr>
          <a:xfrm>
            <a:off x="5364360" y="3576240"/>
            <a:ext cx="405000" cy="405000"/>
          </a:xfrm>
          <a:prstGeom prst="ellipse">
            <a:avLst/>
          </a:prstGeom>
          <a:solidFill>
            <a:srgbClr val="ff0000"/>
          </a:solidFill>
          <a:ln w="32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Line 32"/>
          <p:cNvSpPr/>
          <p:nvPr/>
        </p:nvSpPr>
        <p:spPr>
          <a:xfrm flipV="1">
            <a:off x="5572440" y="3220560"/>
            <a:ext cx="0" cy="325080"/>
          </a:xfrm>
          <a:prstGeom prst="line">
            <a:avLst/>
          </a:prstGeom>
          <a:ln w="25560">
            <a:solidFill>
              <a:srgbClr val="009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Line 33"/>
          <p:cNvSpPr/>
          <p:nvPr/>
        </p:nvSpPr>
        <p:spPr>
          <a:xfrm>
            <a:off x="5567400" y="3977640"/>
            <a:ext cx="0" cy="27432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5" name="Line 34"/>
          <p:cNvSpPr/>
          <p:nvPr/>
        </p:nvSpPr>
        <p:spPr>
          <a:xfrm>
            <a:off x="5775840" y="3779280"/>
            <a:ext cx="258840" cy="180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Line 35"/>
          <p:cNvSpPr/>
          <p:nvPr/>
        </p:nvSpPr>
        <p:spPr>
          <a:xfrm flipH="1">
            <a:off x="5095080" y="3779280"/>
            <a:ext cx="259200" cy="0"/>
          </a:xfrm>
          <a:prstGeom prst="line">
            <a:avLst/>
          </a:prstGeom>
          <a:ln w="255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CustomShape 36"/>
          <p:cNvSpPr/>
          <p:nvPr/>
        </p:nvSpPr>
        <p:spPr>
          <a:xfrm>
            <a:off x="5283360" y="5202000"/>
            <a:ext cx="567360" cy="567360"/>
          </a:xfrm>
          <a:prstGeom prst="rect">
            <a:avLst/>
          </a:prstGeom>
          <a:noFill/>
          <a:ln w="324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138" name="Picture 38" descr="Picture 38"/>
          <p:cNvPicPr/>
          <p:nvPr/>
        </p:nvPicPr>
        <p:blipFill>
          <a:blip r:embed="rId1"/>
          <a:stretch/>
        </p:blipFill>
        <p:spPr>
          <a:xfrm>
            <a:off x="8859600" y="3413880"/>
            <a:ext cx="3770640" cy="2415960"/>
          </a:xfrm>
          <a:prstGeom prst="rect">
            <a:avLst/>
          </a:prstGeom>
          <a:ln w="12600">
            <a:noFill/>
          </a:ln>
        </p:spPr>
      </p:pic>
      <p:sp>
        <p:nvSpPr>
          <p:cNvPr id="1139" name="CustomShape 37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401"/>
              </a:spcBef>
            </a:pPr>
            <a:r>
              <a:rPr b="0" lang="pt-BR" sz="482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exemplo: localização</a:t>
            </a:r>
            <a:endParaRPr b="0" lang="pt-BR" sz="48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CustomShape 1"/>
          <p:cNvSpPr/>
          <p:nvPr/>
        </p:nvSpPr>
        <p:spPr>
          <a:xfrm>
            <a:off x="406440" y="1905120"/>
            <a:ext cx="12190680" cy="734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9000" indent="-367560">
              <a:lnSpc>
                <a:spcPct val="9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Reconhecimento de fala</a:t>
            </a:r>
            <a:endParaRPr b="0" lang="pt-BR" sz="2590" spc="-1" strike="noStrike">
              <a:latin typeface="Arial"/>
            </a:endParaRPr>
          </a:p>
          <a:p>
            <a:pPr lvl="1" marL="641880" indent="-302760">
              <a:lnSpc>
                <a:spcPct val="90000"/>
              </a:lnSpc>
              <a:spcBef>
                <a:spcPts val="2100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Observações são sinais acústicos (contínuos)</a:t>
            </a:r>
            <a:endParaRPr b="0" lang="pt-BR" sz="2590" spc="-1" strike="noStrike">
              <a:latin typeface="Arial"/>
            </a:endParaRPr>
          </a:p>
          <a:p>
            <a:pPr lvl="1" marL="641880" indent="-302760">
              <a:lnSpc>
                <a:spcPct val="90000"/>
              </a:lnSpc>
              <a:spcBef>
                <a:spcPts val="2100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Estados são fonemas (milhares de estados)</a:t>
            </a:r>
            <a:endParaRPr b="0" lang="pt-BR" sz="25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590" spc="-1" strike="noStrike">
              <a:latin typeface="Arial"/>
            </a:endParaRPr>
          </a:p>
          <a:p>
            <a:pPr marL="369000" indent="-367560">
              <a:lnSpc>
                <a:spcPct val="9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Tradução automática</a:t>
            </a:r>
            <a:endParaRPr b="0" lang="pt-BR" sz="2590" spc="-1" strike="noStrike">
              <a:latin typeface="Arial"/>
            </a:endParaRPr>
          </a:p>
          <a:p>
            <a:pPr lvl="1" marL="641880" indent="-302760">
              <a:lnSpc>
                <a:spcPct val="90000"/>
              </a:lnSpc>
              <a:spcBef>
                <a:spcPts val="2100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Observações são palavras (milhares)</a:t>
            </a:r>
            <a:endParaRPr b="0" lang="pt-BR" sz="2590" spc="-1" strike="noStrike">
              <a:latin typeface="Arial"/>
            </a:endParaRPr>
          </a:p>
          <a:p>
            <a:pPr lvl="1" marL="641880" indent="-302760">
              <a:lnSpc>
                <a:spcPct val="90000"/>
              </a:lnSpc>
              <a:spcBef>
                <a:spcPts val="2100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Estados são possíveis traduções (milhares)</a:t>
            </a:r>
            <a:endParaRPr b="0" lang="pt-BR" sz="259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590" spc="-1" strike="noStrike">
              <a:latin typeface="Arial"/>
            </a:endParaRPr>
          </a:p>
          <a:p>
            <a:pPr marL="369000" indent="-367560">
              <a:lnSpc>
                <a:spcPct val="90000"/>
              </a:lnSpc>
              <a:spcBef>
                <a:spcPts val="2100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Localização de robôs móveis</a:t>
            </a:r>
            <a:r>
              <a:rPr b="0" lang="pt-BR" sz="259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:</a:t>
            </a:r>
            <a:endParaRPr b="0" lang="pt-BR" sz="2590" spc="-1" strike="noStrike">
              <a:latin typeface="Arial"/>
            </a:endParaRPr>
          </a:p>
          <a:p>
            <a:pPr lvl="1" marL="641880" indent="-302760">
              <a:lnSpc>
                <a:spcPct val="90000"/>
              </a:lnSpc>
              <a:spcBef>
                <a:spcPts val="2100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Observações são leitura de sensores (contínuo)</a:t>
            </a:r>
            <a:endParaRPr b="0" lang="pt-BR" sz="2590" spc="-1" strike="noStrike">
              <a:latin typeface="Arial"/>
            </a:endParaRPr>
          </a:p>
          <a:p>
            <a:pPr lvl="1" marL="641880" indent="-302760">
              <a:lnSpc>
                <a:spcPct val="90000"/>
              </a:lnSpc>
              <a:spcBef>
                <a:spcPts val="2100"/>
              </a:spcBef>
              <a:buClr>
                <a:srgbClr val="000000"/>
              </a:buClr>
              <a:buSzPct val="105000"/>
              <a:buFont typeface="Avenir Next Regular"/>
              <a:buChar char="▸"/>
            </a:pPr>
            <a:r>
              <a:rPr b="0" lang="pt-BR" sz="2590" spc="-1" strike="noStrike">
                <a:solidFill>
                  <a:srgbClr val="000000"/>
                </a:solidFill>
                <a:latin typeface="Avenir Next Medium"/>
                <a:ea typeface="Avenir Next Medium"/>
              </a:rPr>
              <a:t>Estados são posições válidas em mapa (contínuo)</a:t>
            </a:r>
            <a:endParaRPr b="0" lang="pt-BR" sz="2590" spc="-1" strike="noStrike">
              <a:latin typeface="Arial"/>
            </a:endParaRPr>
          </a:p>
        </p:txBody>
      </p:sp>
      <p:sp>
        <p:nvSpPr>
          <p:cNvPr id="1141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Aplicações de HMMs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06440" y="67320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289677"/>
                </a:solidFill>
                <a:latin typeface="DIN Condensed Bold"/>
                <a:ea typeface="DIN Condensed Bold"/>
              </a:rPr>
              <a:t>regra da cadeia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406440" y="1890000"/>
            <a:ext cx="12190680" cy="1795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Fatora distribuição conjunta em produto de distribuições marginais condicionais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482400" y="4398840"/>
            <a:ext cx="11917800" cy="954360"/>
          </a:xfrm>
          <a:prstGeom prst="rect">
            <a:avLst/>
          </a:prstGeom>
          <a:solidFill>
            <a:srgbClr val="fff7c3"/>
          </a:solidFill>
          <a:ln w="25560">
            <a:solidFill>
              <a:schemeClr val="accent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203040" rIns="203040" tIns="203040" bIns="20304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Pr(X</a:t>
            </a:r>
            <a:r>
              <a:rPr b="0" lang="pt-BR" sz="3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</a:t>
            </a:r>
            <a:r>
              <a:rPr b="0" i="1" lang="pt-BR" sz="36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 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X</a:t>
            </a:r>
            <a:r>
              <a:rPr b="0" lang="pt-BR" sz="3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 …,</a:t>
            </a:r>
            <a:r>
              <a:rPr b="0" i="1" lang="pt-BR" sz="36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 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X</a:t>
            </a:r>
            <a:r>
              <a:rPr b="0" lang="pt-BR" sz="3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= Pr(X</a:t>
            </a:r>
            <a:r>
              <a:rPr b="0" lang="pt-BR" sz="3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)Pr(X</a:t>
            </a:r>
            <a:r>
              <a:rPr b="0" lang="pt-BR" sz="3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2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)…Pr(X</a:t>
            </a:r>
            <a:r>
              <a:rPr b="0" lang="pt-BR" sz="3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|X</a:t>
            </a:r>
            <a:r>
              <a:rPr b="0" lang="pt-BR" sz="3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1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,</a:t>
            </a:r>
            <a:r>
              <a:rPr b="0" i="1" lang="pt-BR" sz="3600" spc="-1" strike="noStrike">
                <a:solidFill>
                  <a:srgbClr val="222222"/>
                </a:solidFill>
                <a:latin typeface="Avenir Next Regular"/>
                <a:ea typeface="Avenir Next Regular"/>
              </a:rPr>
              <a:t>…,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X</a:t>
            </a:r>
            <a:r>
              <a:rPr b="0" lang="pt-BR" sz="3600" spc="-1" strike="noStrike" baseline="-5000">
                <a:solidFill>
                  <a:srgbClr val="222222"/>
                </a:solidFill>
                <a:latin typeface="Avenir Next Medium"/>
                <a:ea typeface="Avenir Next Medium"/>
              </a:rPr>
              <a:t>n-1</a:t>
            </a:r>
            <a:r>
              <a:rPr b="0" lang="pt-BR" sz="36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) 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CustomShape 1"/>
          <p:cNvSpPr/>
          <p:nvPr/>
        </p:nvSpPr>
        <p:spPr>
          <a:xfrm>
            <a:off x="406440" y="81684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Localização</a:t>
            </a:r>
            <a:endParaRPr b="0" lang="pt-BR" sz="4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 </a:t>
            </a:r>
            <a:r>
              <a:rPr b="0" lang="pt-BR" sz="4800" spc="-1" strike="noStrike" cap="all">
                <a:solidFill>
                  <a:srgbClr val="34a5da"/>
                </a:solidFill>
                <a:latin typeface="DIN Condensed Bold"/>
                <a:ea typeface="DIN Condensed Bold"/>
              </a:rPr>
              <a:t>de robôs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143" name="CustomShape 2"/>
          <p:cNvSpPr/>
          <p:nvPr/>
        </p:nvSpPr>
        <p:spPr>
          <a:xfrm>
            <a:off x="406440" y="2743200"/>
            <a:ext cx="48772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Robô unidimensional paralelo à parede</a:t>
            </a:r>
            <a:endParaRPr b="0" lang="pt-BR" sz="28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28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Sonar perpendicular à parede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144" name="IMG_1421.JPG" descr="IMG_1421.JPG"/>
          <p:cNvPicPr/>
          <p:nvPr/>
        </p:nvPicPr>
        <p:blipFill>
          <a:blip r:embed="rId1"/>
          <a:stretch/>
        </p:blipFill>
        <p:spPr>
          <a:xfrm>
            <a:off x="5402160" y="-40320"/>
            <a:ext cx="7618680" cy="5713560"/>
          </a:xfrm>
          <a:prstGeom prst="rect">
            <a:avLst/>
          </a:prstGeom>
          <a:ln w="12600">
            <a:noFill/>
          </a:ln>
        </p:spPr>
      </p:pic>
      <p:sp>
        <p:nvSpPr>
          <p:cNvPr id="1145" name="Line 3"/>
          <p:cNvSpPr/>
          <p:nvPr/>
        </p:nvSpPr>
        <p:spPr>
          <a:xfrm>
            <a:off x="1390320" y="6540480"/>
            <a:ext cx="10223640" cy="0"/>
          </a:xfrm>
          <a:prstGeom prst="line">
            <a:avLst/>
          </a:prstGeom>
          <a:ln w="50760">
            <a:solidFill>
              <a:schemeClr val="accent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CustomShape 4"/>
          <p:cNvSpPr/>
          <p:nvPr/>
        </p:nvSpPr>
        <p:spPr>
          <a:xfrm>
            <a:off x="2959200" y="6553080"/>
            <a:ext cx="1268640" cy="1268640"/>
          </a:xfrm>
          <a:prstGeom prst="rect">
            <a:avLst/>
          </a:prstGeom>
          <a:blipFill rotWithShape="0">
            <a:blip r:embed="rId2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47" name="CustomShape 5"/>
          <p:cNvSpPr/>
          <p:nvPr/>
        </p:nvSpPr>
        <p:spPr>
          <a:xfrm>
            <a:off x="5867280" y="6553080"/>
            <a:ext cx="1268640" cy="1268640"/>
          </a:xfrm>
          <a:prstGeom prst="rect">
            <a:avLst/>
          </a:prstGeom>
          <a:blipFill rotWithShape="0">
            <a:blip r:embed="rId3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48" name="CustomShape 6"/>
          <p:cNvSpPr/>
          <p:nvPr/>
        </p:nvSpPr>
        <p:spPr>
          <a:xfrm>
            <a:off x="8394840" y="6553080"/>
            <a:ext cx="1268640" cy="1268640"/>
          </a:xfrm>
          <a:prstGeom prst="rect">
            <a:avLst/>
          </a:prstGeom>
          <a:blipFill rotWithShape="0">
            <a:blip r:embed="rId4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49" name="CustomShape 7"/>
          <p:cNvSpPr/>
          <p:nvPr/>
        </p:nvSpPr>
        <p:spPr>
          <a:xfrm>
            <a:off x="3202200" y="8588520"/>
            <a:ext cx="782640" cy="782640"/>
          </a:xfrm>
          <a:prstGeom prst="ellipse">
            <a:avLst/>
          </a:prstGeom>
          <a:blipFill rotWithShape="0">
            <a:blip r:embed="rId5"/>
          </a:blipFill>
          <a:ln w="12600">
            <a:noFill/>
          </a:ln>
          <a:effectLst>
            <a:outerShdw algn="b" blurRad="38100" dir="5400000" dist="25560" kx="0" ky="0" rotWithShape="0" sx="100000" sy="10000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150" name="Line 8"/>
          <p:cNvSpPr/>
          <p:nvPr/>
        </p:nvSpPr>
        <p:spPr>
          <a:xfrm flipV="1">
            <a:off x="3593880" y="8584920"/>
            <a:ext cx="0" cy="374760"/>
          </a:xfrm>
          <a:prstGeom prst="line">
            <a:avLst/>
          </a:prstGeom>
          <a:ln w="507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51" name="CustomShape 9"/>
          <p:cNvSpPr/>
          <p:nvPr/>
        </p:nvSpPr>
        <p:spPr>
          <a:xfrm>
            <a:off x="11015280" y="6418800"/>
            <a:ext cx="3726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</a:pPr>
            <a:r>
              <a:rPr b="0" lang="pt-BR" sz="3600" spc="-1" strike="noStrike">
                <a:solidFill>
                  <a:srgbClr val="ffffff"/>
                </a:solidFill>
                <a:latin typeface="Helvetica Light"/>
                <a:ea typeface="Helvetica Light"/>
              </a:rPr>
              <a:t>x</a:t>
            </a:r>
            <a:endParaRPr b="0" lang="pt-BR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Picture 1" descr="final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0" y="1219320"/>
            <a:ext cx="13003200" cy="731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5" dur="indefinite" restart="never" nodeType="tmRoot">
          <p:childTnLst>
            <p:seq>
              <p:cTn id="336" dur="indefinite" nodeType="mainSeq">
                <p:childTnLst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340" dur="32433998" fill="hold"/>
                                        <p:tgtEl>
                                          <p:spTgt spid="1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06440" y="1890000"/>
            <a:ext cx="12190680" cy="696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01"/>
              </a:spcBef>
            </a:pPr>
            <a:endParaRPr b="0" lang="pt-BR" sz="1800" spc="-1" strike="noStrike">
              <a:latin typeface="Arial"/>
            </a:endParaRPr>
          </a:p>
          <a:p>
            <a:pPr marL="3661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Atualizam crença do agente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Comece com crença Pr(A), observer B, atualize crença Pr’(A)=Pr(A|B)</a:t>
            </a:r>
            <a:endParaRPr b="0" lang="pt-BR" sz="2800" spc="-1" strike="noStrike">
              <a:latin typeface="Arial"/>
            </a:endParaRPr>
          </a:p>
          <a:p>
            <a:pPr lvl="1" marL="810720" indent="-36468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‣"/>
            </a:pPr>
            <a:r>
              <a:rPr b="0" lang="pt-BR" sz="28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Raciocínio bayesiano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3389400" y="2102040"/>
            <a:ext cx="6224760" cy="1608480"/>
          </a:xfrm>
          <a:prstGeom prst="rect">
            <a:avLst/>
          </a:prstGeom>
          <a:solidFill>
            <a:srgbClr val="ffffff"/>
          </a:solidFill>
          <a:ln w="12600">
            <a:solidFill>
              <a:schemeClr val="accent4">
                <a:hueOff val="414058"/>
                <a:satOff val="2144"/>
                <a:lumOff val="10379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3"/>
          <p:cNvSpPr/>
          <p:nvPr/>
        </p:nvSpPr>
        <p:spPr>
          <a:xfrm>
            <a:off x="406440" y="673200"/>
            <a:ext cx="629784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1f745e"/>
                </a:solidFill>
                <a:latin typeface="DIN Condensed Bold"/>
                <a:ea typeface="DIN Condensed Bold"/>
              </a:rPr>
              <a:t>regra de bayes</a:t>
            </a:r>
            <a:endParaRPr b="0" lang="pt-BR" sz="4800" spc="-1" strike="noStrike">
              <a:latin typeface="Arial"/>
            </a:endParaRPr>
          </a:p>
        </p:txBody>
      </p:sp>
      <p:pic>
        <p:nvPicPr>
          <p:cNvPr id="346" name="latex-image-1.pdf" descr="latex-image-1.pdf"/>
          <p:cNvPicPr/>
          <p:nvPr/>
        </p:nvPicPr>
        <p:blipFill>
          <a:blip r:embed="rId1"/>
          <a:stretch/>
        </p:blipFill>
        <p:spPr>
          <a:xfrm>
            <a:off x="3867120" y="2358720"/>
            <a:ext cx="5268960" cy="1095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7c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06440" y="1778040"/>
            <a:ext cx="12190680" cy="7725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Modelo probabilístico:</a:t>
            </a:r>
            <a:endParaRPr b="0" lang="pt-BR" sz="3330" spc="-1" strike="noStrike">
              <a:latin typeface="Arial"/>
            </a:endParaRPr>
          </a:p>
          <a:p>
            <a:pPr lvl="1" marL="8712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Variáveis de interesse X</a:t>
            </a:r>
            <a:r>
              <a:rPr b="0" lang="pt-BR" sz="3329" spc="-1" strike="noStrike" baseline="-5000">
                <a:solidFill>
                  <a:srgbClr val="771d76"/>
                </a:solidFill>
                <a:latin typeface="Avenir Next Medium"/>
                <a:ea typeface="Avenir Next Medium"/>
              </a:rPr>
              <a:t>1</a:t>
            </a: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,..,X</a:t>
            </a:r>
            <a:r>
              <a:rPr b="0" lang="pt-BR" sz="3329" spc="-1" strike="noStrike" baseline="-5000">
                <a:solidFill>
                  <a:srgbClr val="771d76"/>
                </a:solidFill>
                <a:latin typeface="Avenir Next Medium"/>
                <a:ea typeface="Avenir Next Medium"/>
              </a:rPr>
              <a:t>n</a:t>
            </a:r>
            <a:endParaRPr b="0" lang="pt-BR" sz="3330" spc="-1" strike="noStrike">
              <a:latin typeface="Arial"/>
            </a:endParaRPr>
          </a:p>
          <a:p>
            <a:pPr lvl="1" marL="8712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Distribuição conjunta Pr(X</a:t>
            </a:r>
            <a:r>
              <a:rPr b="0" lang="pt-BR" sz="3329" spc="-1" strike="noStrike" baseline="-5000">
                <a:solidFill>
                  <a:srgbClr val="771d76"/>
                </a:solidFill>
                <a:latin typeface="Avenir Next Medium"/>
                <a:ea typeface="Avenir Next Medium"/>
              </a:rPr>
              <a:t>1</a:t>
            </a: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,..,X</a:t>
            </a:r>
            <a:r>
              <a:rPr b="0" lang="pt-BR" sz="3329" spc="-1" strike="noStrike" baseline="-5000">
                <a:solidFill>
                  <a:srgbClr val="771d76"/>
                </a:solidFill>
                <a:latin typeface="Avenir Next Medium"/>
                <a:ea typeface="Avenir Next Medium"/>
              </a:rPr>
              <a:t>n</a:t>
            </a: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)</a:t>
            </a:r>
            <a:endParaRPr b="0" lang="pt-BR" sz="333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330" spc="-1" strike="noStrike">
              <a:latin typeface="Arial"/>
            </a:endParaRPr>
          </a:p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18679a"/>
                </a:solidFill>
                <a:latin typeface="Avenir Next Medium"/>
                <a:ea typeface="Avenir Next Medium"/>
              </a:rPr>
              <a:t>Inferência:</a:t>
            </a: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 Prob( interesse | conhecido )</a:t>
            </a:r>
            <a:endParaRPr b="0" lang="pt-BR" sz="3330" spc="-1" strike="noStrike">
              <a:latin typeface="Arial"/>
            </a:endParaRPr>
          </a:p>
          <a:p>
            <a:pPr lvl="1" marL="8712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Ex.: Pr(X</a:t>
            </a:r>
            <a:r>
              <a:rPr b="0" lang="pt-BR" sz="3329" spc="-1" strike="noStrike" baseline="-5000">
                <a:solidFill>
                  <a:srgbClr val="771d76"/>
                </a:solidFill>
                <a:latin typeface="Avenir Next Medium"/>
                <a:ea typeface="Avenir Next Medium"/>
              </a:rPr>
              <a:t>4</a:t>
            </a: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 = 1 | X</a:t>
            </a:r>
            <a:r>
              <a:rPr b="0" lang="pt-BR" sz="3329" spc="-1" strike="noStrike" baseline="-5000">
                <a:solidFill>
                  <a:srgbClr val="771d76"/>
                </a:solidFill>
                <a:latin typeface="Avenir Next Medium"/>
                <a:ea typeface="Avenir Next Medium"/>
              </a:rPr>
              <a:t>2</a:t>
            </a: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 = 0, X</a:t>
            </a:r>
            <a:r>
              <a:rPr b="0" lang="pt-BR" sz="3329" spc="-1" strike="noStrike" baseline="-5000">
                <a:solidFill>
                  <a:srgbClr val="771d76"/>
                </a:solidFill>
                <a:latin typeface="Avenir Next Medium"/>
                <a:ea typeface="Avenir Next Medium"/>
              </a:rPr>
              <a:t>10</a:t>
            </a:r>
            <a:r>
              <a:rPr b="0" lang="pt-BR" sz="3330" spc="-1" strike="noStrike">
                <a:solidFill>
                  <a:srgbClr val="771d76"/>
                </a:solidFill>
                <a:latin typeface="Avenir Next Medium"/>
                <a:ea typeface="Avenir Next Medium"/>
              </a:rPr>
              <a:t> = 1) = ?</a:t>
            </a:r>
            <a:endParaRPr b="0" lang="pt-BR" sz="333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330" spc="-1" strike="noStrike">
              <a:latin typeface="Arial"/>
            </a:endParaRPr>
          </a:p>
          <a:p>
            <a:pPr marL="435600" indent="-434160">
              <a:lnSpc>
                <a:spcPct val="100000"/>
              </a:lnSpc>
              <a:spcBef>
                <a:spcPts val="27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330" spc="-1" strike="noStrike">
                <a:solidFill>
                  <a:srgbClr val="e42832"/>
                </a:solidFill>
                <a:latin typeface="Avenir Next Medium"/>
                <a:ea typeface="Avenir Next Medium"/>
              </a:rPr>
              <a:t>Qualquer inferência pode ser respondida a partir da distribuição conjunta das variáveis</a:t>
            </a:r>
            <a:endParaRPr b="0" lang="pt-BR" sz="333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06440" y="673200"/>
            <a:ext cx="12190680" cy="72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771d76"/>
                </a:solidFill>
                <a:latin typeface="DIN Condensed Bold"/>
                <a:ea typeface="DIN Condensed Bold"/>
              </a:rPr>
              <a:t>inferência probabilística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2556720" y="6306840"/>
            <a:ext cx="179424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alvo/consulta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0" name="CustomShape 4"/>
          <p:cNvSpPr/>
          <p:nvPr/>
        </p:nvSpPr>
        <p:spPr>
          <a:xfrm>
            <a:off x="4782600" y="6306840"/>
            <a:ext cx="287928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evidência/observação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06440" y="457200"/>
            <a:ext cx="11174400" cy="45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</a:pPr>
            <a:r>
              <a:rPr b="0" lang="pt-BR" sz="2400" spc="109" strike="noStrike" cap="all">
                <a:solidFill>
                  <a:srgbClr val="838787"/>
                </a:solidFill>
                <a:latin typeface="DIN Alternate Bold"/>
                <a:ea typeface="DIN Alternate Bold"/>
              </a:rPr>
              <a:t>exemplo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317520" y="1257480"/>
            <a:ext cx="12190680" cy="6107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X: resultado da função abaixo</a:t>
            </a:r>
            <a:endParaRPr b="0" lang="pt-BR" sz="3400" spc="-1" strike="noStrike">
              <a:latin typeface="Arial"/>
            </a:endParaRPr>
          </a:p>
          <a:p>
            <a:pPr marL="444600" indent="-44316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 Regular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Distribuição de X?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3362400" y="4496040"/>
            <a:ext cx="5833800" cy="2538000"/>
          </a:xfrm>
          <a:prstGeom prst="rect">
            <a:avLst/>
          </a:pr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127080" rIns="127080" tIns="127080" bIns="12708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f5791"/>
                </a:solidFill>
                <a:latin typeface="Monaco"/>
                <a:ea typeface="Monaco"/>
              </a:rPr>
              <a:t>def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</a:t>
            </a:r>
            <a:r>
              <a:rPr b="0" lang="pt-BR" sz="3000" spc="-1" strike="noStrike">
                <a:solidFill>
                  <a:srgbClr val="ffe989"/>
                </a:solidFill>
                <a:latin typeface="Monaco"/>
                <a:ea typeface="Monaco"/>
              </a:rPr>
              <a:t>Bernoulli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(eps):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if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random.random() &lt; eps: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1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else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:</a:t>
            </a:r>
            <a:br/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       </a:t>
            </a:r>
            <a:r>
              <a:rPr b="0" lang="pt-BR" sz="3000" spc="-1" strike="noStrike">
                <a:solidFill>
                  <a:srgbClr val="d6e893"/>
                </a:solidFill>
                <a:latin typeface="Monaco"/>
                <a:ea typeface="Monaco"/>
              </a:rPr>
              <a:t>return</a:t>
            </a:r>
            <a:r>
              <a:rPr b="0" lang="pt-BR" sz="3000" spc="-1" strike="noStrike">
                <a:solidFill>
                  <a:srgbClr val="ffffff"/>
                </a:solidFill>
                <a:latin typeface="Monaco"/>
                <a:ea typeface="Monaco"/>
              </a:rPr>
              <a:t> 0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354" name="CustomShape 4"/>
          <p:cNvSpPr/>
          <p:nvPr/>
        </p:nvSpPr>
        <p:spPr>
          <a:xfrm>
            <a:off x="2900160" y="9206640"/>
            <a:ext cx="6759360" cy="406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random.random() gera número aleatório entre 0 e 1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Application>LibreOffice/6.3.5.2$Linux_X86_64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2020-05-12T10:22:18Z</dcterms:modified>
  <cp:revision>6</cp:revision>
  <dc:subject/>
  <dc:title/>
</cp:coreProperties>
</file>